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79" r:id="rId2"/>
    <p:sldMasterId id="2147483892" r:id="rId3"/>
  </p:sldMasterIdLst>
  <p:notesMasterIdLst>
    <p:notesMasterId r:id="rId17"/>
  </p:notesMasterIdLst>
  <p:handoutMasterIdLst>
    <p:handoutMasterId r:id="rId18"/>
  </p:handoutMasterIdLst>
  <p:sldIdLst>
    <p:sldId id="619" r:id="rId4"/>
    <p:sldId id="618" r:id="rId5"/>
    <p:sldId id="640" r:id="rId6"/>
    <p:sldId id="642" r:id="rId7"/>
    <p:sldId id="607" r:id="rId8"/>
    <p:sldId id="624" r:id="rId9"/>
    <p:sldId id="626" r:id="rId10"/>
    <p:sldId id="635" r:id="rId11"/>
    <p:sldId id="636" r:id="rId12"/>
    <p:sldId id="643" r:id="rId13"/>
    <p:sldId id="628" r:id="rId14"/>
    <p:sldId id="638" r:id="rId15"/>
    <p:sldId id="621" r:id="rId16"/>
  </p:sldIdLst>
  <p:sldSz cx="9144000" cy="5143500" type="screen16x9"/>
  <p:notesSz cx="7104063" cy="10234613"/>
  <p:defaultTextStyle>
    <a:defPPr>
      <a:defRPr lang="ru-RU"/>
    </a:defPPr>
    <a:lvl1pPr marL="0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48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698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547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396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247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093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940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788" algn="l" defTabSz="6856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00CC00"/>
    <a:srgbClr val="0000FF"/>
    <a:srgbClr val="3399FF"/>
    <a:srgbClr val="33CCFF"/>
    <a:srgbClr val="3366FF"/>
    <a:srgbClr val="0062A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09" autoAdjust="0"/>
    <p:restoredTop sz="96433" autoAdjust="0"/>
  </p:normalViewPr>
  <p:slideViewPr>
    <p:cSldViewPr snapToGrid="0">
      <p:cViewPr>
        <p:scale>
          <a:sx n="70" d="100"/>
          <a:sy n="70" d="100"/>
        </p:scale>
        <p:origin x="-2814" y="-14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87EA8D50-EAD7-4943-B83A-F51A56FC1A1E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9202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203" y="9720673"/>
            <a:ext cx="3079202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329802B6-C8E5-49B8-96CA-57550AC78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6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5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C5AAF26A-A7B5-4E05-B675-F5025C2BC41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7938"/>
            <a:ext cx="6145213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8427" cy="513506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5" y="9721107"/>
            <a:ext cx="3078427" cy="513506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A8D5152E-49BC-46BB-A182-0EF9A68318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8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98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47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96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47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93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940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88" algn="l" defTabSz="6856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92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768350"/>
            <a:ext cx="6821487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216" indent="-29623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948" indent="-23699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8927" indent="-23699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907" indent="-23699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70D89-7604-4649-AC97-62AC8911B933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1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10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4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10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10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7938"/>
            <a:ext cx="6145213" cy="3455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1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0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3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9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4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5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42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1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25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63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05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55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77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7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4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55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41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0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4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542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96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15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648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49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88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33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01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96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63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 i="0">
                <a:solidFill>
                  <a:srgbClr val="2D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866D-5DF2-449B-AFA8-61D7B919D9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25B2-8DC9-433B-8175-9B3CCBB74CD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8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1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0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5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8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1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3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23.09.2019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9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5.png"/><Relationship Id="rId5" Type="http://schemas.openxmlformats.org/officeDocument/2006/relationships/hyperlink" Target="mailto:dtzn@admhmao.ru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910992"/>
            <a:ext cx="9144000" cy="2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145" y="1670031"/>
            <a:ext cx="8947711" cy="1802236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ПРОФЕССИОНАЛЬНОЕ ОБУЧЕНИЕ И ДОПОЛНИТЕЛЬНОЕ ПРОФЕССИОНАЛЬНОЕ ОБРАЗОВАНИЕ ГРАЖДАН ПРЕДПЕСИОННОГО ВОЗРАСТА</a:t>
            </a:r>
          </a:p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2019 - 2024 годы</a:t>
            </a:r>
            <a:endParaRPr lang="ru-RU" altLang="ru-RU" sz="2800" b="1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6844" y="3611967"/>
            <a:ext cx="797627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66844" y="1560343"/>
            <a:ext cx="797627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4"/>
          <p:cNvSpPr txBox="1">
            <a:spLocks/>
          </p:cNvSpPr>
          <p:nvPr/>
        </p:nvSpPr>
        <p:spPr>
          <a:xfrm>
            <a:off x="8826489" y="4707666"/>
            <a:ext cx="317512" cy="20538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defPPr>
              <a:defRPr lang="ru-RU"/>
            </a:defPPr>
            <a:lvl1pPr marL="0" algn="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B3143-0031-4CA4-859F-541A736493F0}" type="slidenum">
              <a:rPr lang="ru-RU" sz="800">
                <a:solidFill>
                  <a:prstClr val="black">
                    <a:tint val="75000"/>
                  </a:prstClr>
                </a:solidFill>
                <a:ea typeface="Open Sans" pitchFamily="34" charset="0"/>
                <a:cs typeface="Open Sans" pitchFamily="34" charset="0"/>
              </a:rPr>
              <a:pPr/>
              <a:t>1</a:t>
            </a:fld>
            <a:endParaRPr lang="ru-RU" sz="800" dirty="0">
              <a:solidFill>
                <a:prstClr val="black">
                  <a:tint val="75000"/>
                </a:prstClr>
              </a:solidFill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79452"/>
            <a:ext cx="1168400" cy="109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895663"/>
            <a:ext cx="9144000" cy="2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6288" y="105022"/>
            <a:ext cx="7956644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ДОКУМЕНТЫ, ПРЕДСТАВЛЯЕМЫЕ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 ЦЕНТР ЗАНЯТОСТИ НАСЕЛЕНИЯ РАБОТОДАТЕЛЕМ ДЛЯ ОБУЧЕНИЯ РАБОТНИКОВ ПРЕДПЕНСИОННОГО ВОЗРАСТА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6390" y="1091125"/>
            <a:ext cx="8917610" cy="3804537"/>
          </a:xfrm>
        </p:spPr>
        <p:txBody>
          <a:bodyPr>
            <a:normAutofit fontScale="47500" lnSpcReduction="20000"/>
          </a:bodyPr>
          <a:lstStyle/>
          <a:p>
            <a:r>
              <a:rPr lang="ru-RU" sz="3700" b="1" dirty="0" smtClean="0"/>
              <a:t>заявление </a:t>
            </a:r>
            <a:r>
              <a:rPr lang="ru-RU" sz="3700" b="1" dirty="0"/>
              <a:t>по форме, утвержденной </a:t>
            </a:r>
            <a:r>
              <a:rPr lang="ru-RU" sz="3700" b="1" dirty="0" err="1" smtClean="0"/>
              <a:t>Дептруда</a:t>
            </a:r>
            <a:r>
              <a:rPr lang="ru-RU" sz="3700" b="1" dirty="0" smtClean="0"/>
              <a:t> и занятости Югры;</a:t>
            </a:r>
            <a:endParaRPr lang="ru-RU" sz="3700" b="1" dirty="0"/>
          </a:p>
          <a:p>
            <a:r>
              <a:rPr lang="ru-RU" sz="3700" b="1" dirty="0"/>
              <a:t>утвержденный список работников (с указанием ФИО, СНИЛС и даты рождения), нуждающихся в </a:t>
            </a:r>
            <a:r>
              <a:rPr lang="ru-RU" sz="3700" b="1" dirty="0" err="1"/>
              <a:t>профобучении</a:t>
            </a:r>
            <a:r>
              <a:rPr lang="ru-RU" sz="3700" b="1" dirty="0"/>
              <a:t> и отнесенных к категории лиц предпенсионного возраста на основании сведений отделения Пенсионного фонда Российской Федерации по автономному округу;</a:t>
            </a:r>
          </a:p>
          <a:p>
            <a:r>
              <a:rPr lang="ru-RU" sz="3700" b="1" dirty="0"/>
              <a:t>гарантийное обязательство о сохранении рабочего места работнику, направляемому на профобучение;</a:t>
            </a:r>
          </a:p>
          <a:p>
            <a:r>
              <a:rPr lang="ru-RU" sz="3700" b="1" dirty="0"/>
              <a:t>расчет затрат на оплату стоимости обучения;</a:t>
            </a:r>
          </a:p>
          <a:p>
            <a:r>
              <a:rPr lang="ru-RU" sz="3700" b="1" dirty="0"/>
              <a:t>справку об отсутствии просроченной задолженности по субсидиям, бюджетным инвестициям и иным средствам, предоставленным из бюджета автономного округа, по форме, утвержденной Департаментом финансов автономного округа;</a:t>
            </a:r>
          </a:p>
          <a:p>
            <a:r>
              <a:rPr lang="ru-RU" sz="3700" b="1" dirty="0"/>
              <a:t>документы, подтверждающие полномочия лица, действующего от имени работодателя (копия доверенности, оформленная в соответствии с действующим законодательством, копия заверенного руководителем организации приказа или трудового договора с лицом, назначенным осуществлять функции руководителя</a:t>
            </a:r>
            <a:r>
              <a:rPr lang="ru-RU" sz="3700" b="1" dirty="0" smtClean="0"/>
              <a:t>).</a:t>
            </a:r>
            <a:endParaRPr lang="ru-RU" sz="37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64183"/>
            <a:ext cx="1270000" cy="83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676744" y="1095216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5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7158" y="637570"/>
            <a:ext cx="4798136" cy="269248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!</a:t>
            </a:r>
            <a:endParaRPr lang="ru-RU" sz="46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Работодатель, направивший на обучение работников –</a:t>
            </a:r>
            <a:r>
              <a:rPr lang="ru-RU" sz="8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предпенсионного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возраста,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несет </a:t>
            </a:r>
            <a:r>
              <a:rPr lang="ru-RU" sz="8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ответственность </a:t>
            </a:r>
            <a:endParaRPr lang="ru-RU" sz="8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8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сохранение </a:t>
            </a:r>
            <a:r>
              <a:rPr lang="ru-RU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места работы, заработной платы в период обучения и их занятости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после  обучения</a:t>
            </a:r>
          </a:p>
          <a:p>
            <a:pPr marL="0" indent="0" algn="ctr">
              <a:buNone/>
            </a:pPr>
            <a:endParaRPr lang="ru-RU" sz="4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895657"/>
            <a:ext cx="9144000" cy="2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3" descr="C:\Documents and Settings\Администратор\Рабочий стол\635981465057592148-ThinkstockPhotos-531313679-1-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1" y="3105106"/>
            <a:ext cx="3200401" cy="1759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285402" y="800100"/>
            <a:ext cx="4036255" cy="2290406"/>
          </a:xfrm>
          <a:prstGeom prst="rect">
            <a:avLst/>
          </a:prstGeom>
        </p:spPr>
        <p:txBody>
          <a:bodyPr vert="horz" lIns="91420" tIns="45709" rIns="91420" bIns="45709" rtlCol="0">
            <a:normAutofit fontScale="25000" lnSpcReduction="20000"/>
          </a:bodyPr>
          <a:lstStyle>
            <a:lvl1pPr marL="342822" indent="-342822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81" indent="-285685" algn="l" defTabSz="91419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0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36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2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28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24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0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16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sz="10000" b="1" dirty="0">
                <a:solidFill>
                  <a:srgbClr val="FF0000"/>
                </a:solidFill>
                <a:latin typeface="Arial Black" pitchFamily="34" charset="0"/>
              </a:rPr>
              <a:t>!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Незанятым </a:t>
            </a:r>
            <a:r>
              <a:rPr lang="ru-RU" sz="8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гражданам предпенсионного возраста </a:t>
            </a:r>
            <a:endParaRPr lang="ru-RU" sz="8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8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выплачивается </a:t>
            </a:r>
            <a:r>
              <a:rPr lang="ru-RU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стипендия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размере 16 290 рублей</a:t>
            </a:r>
            <a:endParaRPr lang="ru-RU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ÐÐ¾ÑÐ¾Ð¶ÐµÐµ Ð¸Ð·Ð¾Ð±ÑÐ°Ð¶ÐµÐ½Ð¸Ðµ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1925" y="3330054"/>
            <a:ext cx="2958411" cy="1520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6" y="68702"/>
            <a:ext cx="1155293" cy="84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57294" y="-70591"/>
            <a:ext cx="7868638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400"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ЭТО ВАЖНО!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35868" y="637570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540" y="800100"/>
            <a:ext cx="4694754" cy="21717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895657"/>
            <a:ext cx="9144000" cy="2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85401" y="800100"/>
            <a:ext cx="8708473" cy="3467100"/>
          </a:xfrm>
          <a:prstGeom prst="rect">
            <a:avLst/>
          </a:prstGeom>
        </p:spPr>
        <p:txBody>
          <a:bodyPr vert="horz" lIns="91420" tIns="45709" rIns="91420" bIns="45709" rtlCol="0">
            <a:normAutofit fontScale="92500" lnSpcReduction="10000"/>
          </a:bodyPr>
          <a:lstStyle>
            <a:lvl1pPr marL="342822" indent="-342822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81" indent="-285685" algn="l" defTabSz="91419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0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36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2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28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24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0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16" indent="-228548" algn="l" defTabSz="9141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</a:rPr>
              <a:t>	В </a:t>
            </a:r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случае прохождения профобучения гражданином в другой местности центр занятости населения компенсирует из средств бюджета </a:t>
            </a: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</a:rPr>
              <a:t>Ханты-Мансийского автономного округа – Югры: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</a:rPr>
              <a:t> 	</a:t>
            </a:r>
            <a:r>
              <a:rPr lang="ru-RU" sz="2400" b="1" dirty="0" smtClean="0">
                <a:solidFill>
                  <a:srgbClr val="FF0000"/>
                </a:solidFill>
              </a:rPr>
              <a:t>- расходы </a:t>
            </a:r>
            <a:r>
              <a:rPr lang="ru-RU" sz="2400" b="1" dirty="0">
                <a:solidFill>
                  <a:srgbClr val="FF0000"/>
                </a:solidFill>
              </a:rPr>
              <a:t>гражданина по проезду к месту обучения и </a:t>
            </a:r>
            <a:r>
              <a:rPr lang="ru-RU" sz="2400" b="1" dirty="0" smtClean="0">
                <a:solidFill>
                  <a:srgbClr val="FF0000"/>
                </a:solidFill>
              </a:rPr>
              <a:t>обратно (экономическим классом), </a:t>
            </a:r>
            <a:r>
              <a:rPr lang="ru-RU" sz="2400" b="1" dirty="0">
                <a:solidFill>
                  <a:srgbClr val="FF0000"/>
                </a:solidFill>
              </a:rPr>
              <a:t>суточные расходы, оплату найма жилого помещения </a:t>
            </a:r>
            <a:r>
              <a:rPr lang="ru-RU" sz="2400" b="1" dirty="0" smtClean="0">
                <a:solidFill>
                  <a:srgbClr val="FF0000"/>
                </a:solidFill>
              </a:rPr>
              <a:t>в период обучения</a:t>
            </a:r>
            <a:r>
              <a:rPr lang="ru-RU" sz="2400" b="1" dirty="0">
                <a:solidFill>
                  <a:srgbClr val="FF0000"/>
                </a:solidFill>
              </a:rPr>
              <a:t>;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	- суточные </a:t>
            </a:r>
            <a:r>
              <a:rPr lang="ru-RU" sz="2400" b="1" dirty="0">
                <a:solidFill>
                  <a:srgbClr val="FF0000"/>
                </a:solidFill>
              </a:rPr>
              <a:t>расходы – в размере 300 рублей за каждый день нахождения в пути следования к месту обучения и </a:t>
            </a:r>
            <a:r>
              <a:rPr lang="ru-RU" sz="2400" b="1" dirty="0" smtClean="0">
                <a:solidFill>
                  <a:srgbClr val="FF0000"/>
                </a:solidFill>
              </a:rPr>
              <a:t>обратно;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	- оплата </a:t>
            </a:r>
            <a:r>
              <a:rPr lang="ru-RU" sz="2400" b="1" dirty="0">
                <a:solidFill>
                  <a:srgbClr val="FF0000"/>
                </a:solidFill>
              </a:rPr>
              <a:t>найма жилого помещения на время обучения – в размере фактических расходов, </a:t>
            </a:r>
            <a:r>
              <a:rPr lang="ru-RU" sz="2400" b="1" dirty="0" smtClean="0">
                <a:solidFill>
                  <a:srgbClr val="FF0000"/>
                </a:solidFill>
              </a:rPr>
              <a:t>подтвержденных соответствующими </a:t>
            </a:r>
            <a:r>
              <a:rPr lang="ru-RU" sz="2400" b="1" dirty="0">
                <a:solidFill>
                  <a:srgbClr val="FF0000"/>
                </a:solidFill>
              </a:rPr>
              <a:t>документами, но не более 550 рублей в сутки.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6" y="68702"/>
            <a:ext cx="1155293" cy="84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77900" y="-53068"/>
            <a:ext cx="7868638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400"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ЭТО ВАЖНО!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35868" y="637570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8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362715"/>
            <a:ext cx="9152846" cy="4780785"/>
            <a:chOff x="-9583" y="1225472"/>
            <a:chExt cx="9915583" cy="499671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5584" y="1225472"/>
              <a:ext cx="5633376" cy="4282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116463" y="1939419"/>
              <a:ext cx="9595066" cy="820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alt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altLang="ru-RU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Picture 3" descr="C:\!!! Анна Новоселова\Презентация\1 (3)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9583" y="5374698"/>
              <a:ext cx="9915583" cy="847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4335672" y="5671722"/>
              <a:ext cx="936104" cy="253438"/>
            </a:xfrm>
            <a:prstGeom prst="rect">
              <a:avLst/>
            </a:prstGeom>
            <a:gradFill>
              <a:gsLst>
                <a:gs pos="0">
                  <a:srgbClr val="FFFFFF">
                    <a:lumMod val="95000"/>
                  </a:srgbClr>
                </a:gs>
                <a:gs pos="100000">
                  <a:srgbClr val="A5A5A5">
                    <a:lumMod val="60000"/>
                    <a:lumOff val="40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FFFF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844068">
                <a:defRPr/>
              </a:pPr>
              <a:r>
                <a:rPr lang="ru-RU" sz="900" b="1" kern="0" dirty="0">
                  <a:solidFill>
                    <a:srgbClr val="002060"/>
                  </a:solidFill>
                  <a:latin typeface="Calibri"/>
                </a:rPr>
                <a:t>2019</a:t>
              </a:r>
              <a:endParaRPr lang="ru-RU" sz="800" b="1" kern="0" dirty="0">
                <a:solidFill>
                  <a:srgbClr val="002060"/>
                </a:solidFill>
                <a:latin typeface="Calibr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4200" y="938935"/>
            <a:ext cx="8368731" cy="3033332"/>
          </a:xfrm>
          <a:prstGeom prst="rect">
            <a:avLst/>
          </a:prstGeom>
          <a:solidFill>
            <a:schemeClr val="bg1"/>
          </a:solidFill>
        </p:spPr>
        <p:txBody>
          <a:bodyPr wrap="square" lIns="77916" tIns="38958" rIns="77916" bIns="38958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Департамент труда и занятости населения Ханты-Мансийского автономного округа – Югры </a:t>
            </a:r>
          </a:p>
          <a:p>
            <a:pPr algn="ctr">
              <a:lnSpc>
                <a:spcPct val="80000"/>
              </a:lnSpc>
            </a:pPr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Отдел профессиональной ориентации и профессионального обучения Управления занятости населения, </a:t>
            </a:r>
          </a:p>
          <a:p>
            <a:pPr algn="ctr">
              <a:lnSpc>
                <a:spcPct val="80000"/>
              </a:lnSpc>
            </a:pP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телефон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(3467) 33-16-09</a:t>
            </a:r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Адрес сайта: 	https://deptrud.admhmao.ru</a:t>
            </a:r>
          </a:p>
          <a:p>
            <a:pPr algn="ctr">
              <a:lnSpc>
                <a:spcPct val="80000"/>
              </a:lnSpc>
            </a:pP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	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dtzn@admhmao.ru</a:t>
            </a:r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Адрес: 	ул. Карла Маркса, дом 12, г. Ханты-Мансийск, Ханты-Мансийский автономный</a:t>
            </a:r>
          </a:p>
          <a:p>
            <a:pPr algn="ctr">
              <a:lnSpc>
                <a:spcPct val="80000"/>
              </a:lnSpc>
            </a:pP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округ - Югра (Тюменская область), 628012</a:t>
            </a:r>
          </a:p>
        </p:txBody>
      </p:sp>
      <p:pic>
        <p:nvPicPr>
          <p:cNvPr id="15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79452"/>
            <a:ext cx="1168400" cy="8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9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8559" y="1261884"/>
            <a:ext cx="8173189" cy="846536"/>
          </a:xfrm>
          <a:prstGeom prst="rect">
            <a:avLst/>
          </a:prstGeom>
          <a:solidFill>
            <a:schemeClr val="accent5">
              <a:lumMod val="20000"/>
              <a:lumOff val="80000"/>
              <a:alpha val="7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ГРАЖДАНЕ ПРЕДПЕНСИОННОГО ВОЗРАСТА </a:t>
            </a:r>
          </a:p>
        </p:txBody>
      </p:sp>
      <p:pic>
        <p:nvPicPr>
          <p:cNvPr id="12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910995"/>
            <a:ext cx="9144000" cy="2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2"/>
          <p:cNvGrpSpPr/>
          <p:nvPr/>
        </p:nvGrpSpPr>
        <p:grpSpPr>
          <a:xfrm>
            <a:off x="302756" y="312863"/>
            <a:ext cx="8839200" cy="4703499"/>
            <a:chOff x="330200" y="279400"/>
            <a:chExt cx="9575800" cy="62713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0200" y="279400"/>
              <a:ext cx="3219450" cy="812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287" tIns="53643" rIns="107287" bIns="53643" spcCol="0" rtlCol="0" anchor="ctr"/>
            <a:lstStyle/>
            <a:p>
              <a:pPr algn="ctr"/>
              <a:endParaRPr lang="ru-RU"/>
            </a:p>
          </p:txBody>
        </p:sp>
        <p:sp>
          <p:nvSpPr>
            <p:cNvPr id="13" name="Номер слайда 4"/>
            <p:cNvSpPr txBox="1">
              <a:spLocks/>
            </p:cNvSpPr>
            <p:nvPr/>
          </p:nvSpPr>
          <p:spPr>
            <a:xfrm>
              <a:off x="9562029" y="6276888"/>
              <a:ext cx="343971" cy="273844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r" defTabSz="6858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593B3143-0031-4CA4-859F-541A736493F0}" type="slidenum">
                <a:rPr lang="ru-RU" sz="800">
                  <a:solidFill>
                    <a:prstClr val="black">
                      <a:tint val="75000"/>
                    </a:prstClr>
                  </a:solidFill>
                  <a:ea typeface="Open Sans" pitchFamily="34" charset="0"/>
                  <a:cs typeface="Open Sans" pitchFamily="34" charset="0"/>
                </a:rPr>
                <a:pPr/>
                <a:t>2</a:t>
              </a:fld>
              <a:endParaRPr lang="ru-RU" sz="800" dirty="0">
                <a:solidFill>
                  <a:prstClr val="black">
                    <a:tint val="75000"/>
                  </a:prstClr>
                </a:solidFill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512981" y="2882900"/>
            <a:ext cx="3741899" cy="18772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 2018 года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два года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 наступления возраста, дающего право на страховую пенсию по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старости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9747" y="2882900"/>
            <a:ext cx="3816424" cy="18772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2019 года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 пять лет до наступления возраста, дающего право на страховую пенсию по старости, в том числе назначаемую досрочно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141614" y="2265145"/>
            <a:ext cx="484632" cy="54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650355" y="2265145"/>
            <a:ext cx="484632" cy="55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00116" y="0"/>
            <a:ext cx="8243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1F497D">
                    <a:lumMod val="75000"/>
                  </a:srgbClr>
                </a:solidFill>
              </a:rPr>
              <a:t>Закон Российской Федерации № </a:t>
            </a:r>
            <a:r>
              <a:rPr lang="ru-RU" altLang="ru-RU" sz="2400" b="1" dirty="0">
                <a:solidFill>
                  <a:srgbClr val="1F497D">
                    <a:lumMod val="75000"/>
                  </a:srgbClr>
                </a:solidFill>
              </a:rPr>
              <a:t>1032-1 от 19.04.1991 </a:t>
            </a:r>
          </a:p>
          <a:p>
            <a:pPr algn="ctr"/>
            <a:r>
              <a:rPr lang="ru-RU" altLang="ru-RU" sz="2400" b="1" dirty="0" smtClean="0">
                <a:solidFill>
                  <a:srgbClr val="1F497D">
                    <a:lumMod val="75000"/>
                  </a:srgbClr>
                </a:solidFill>
              </a:rPr>
              <a:t>«О ЗАНЯТОСТИ НАСЕЛЕНИЯ В РОССИЙСКОЙ ФЕДЕРАЦИИ»</a:t>
            </a:r>
            <a:endParaRPr lang="ru-RU" altLang="ru-RU" sz="2400" b="1" dirty="0">
              <a:solidFill>
                <a:srgbClr val="1F497D">
                  <a:lumMod val="75000"/>
                </a:srgbClr>
              </a:solidFill>
            </a:endParaRPr>
          </a:p>
          <a:p>
            <a:pPr algn="ctr"/>
            <a:endParaRPr lang="ru-RU" alt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alt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4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7" y="68702"/>
            <a:ext cx="923550" cy="6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232369" y="1065258"/>
            <a:ext cx="757937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4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4684677"/>
            <a:ext cx="9144000" cy="458831"/>
            <a:chOff x="0" y="6240787"/>
            <a:chExt cx="9906000" cy="611775"/>
          </a:xfrm>
        </p:grpSpPr>
        <p:sp>
          <p:nvSpPr>
            <p:cNvPr id="11" name="Номер слайда 4"/>
            <p:cNvSpPr txBox="1">
              <a:spLocks/>
            </p:cNvSpPr>
            <p:nvPr/>
          </p:nvSpPr>
          <p:spPr>
            <a:xfrm>
              <a:off x="9472348" y="6240787"/>
              <a:ext cx="343971" cy="273844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r" defTabSz="6858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593B3143-0031-4CA4-859F-541A736493F0}" type="slidenum">
                <a:rPr lang="ru-RU" sz="800">
                  <a:solidFill>
                    <a:prstClr val="black">
                      <a:tint val="75000"/>
                    </a:prstClr>
                  </a:solidFill>
                  <a:ea typeface="Open Sans" pitchFamily="34" charset="0"/>
                  <a:cs typeface="Open Sans" pitchFamily="34" charset="0"/>
                </a:rPr>
                <a:pPr/>
                <a:t>3</a:t>
              </a:fld>
              <a:endParaRPr lang="ru-RU" sz="800" dirty="0">
                <a:solidFill>
                  <a:prstClr val="black">
                    <a:tint val="75000"/>
                  </a:prstClr>
                </a:solidFill>
                <a:ea typeface="Open Sans" pitchFamily="34" charset="0"/>
                <a:cs typeface="Open Sans" pitchFamily="34" charset="0"/>
              </a:endParaRPr>
            </a:p>
          </p:txBody>
        </p:sp>
        <p:pic>
          <p:nvPicPr>
            <p:cNvPr id="13" name="Picture 3" descr="C:\!!! Анна Новоселова\Презентация\1 (3).jpg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6522112"/>
              <a:ext cx="9906000" cy="330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71600" y="196020"/>
            <a:ext cx="6743700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ДОКУМЕНТЫ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3608" y="739378"/>
            <a:ext cx="8917610" cy="4150681"/>
          </a:xfrm>
        </p:spPr>
        <p:txBody>
          <a:bodyPr>
            <a:normAutofit fontScale="25000" lnSpcReduction="20000"/>
          </a:bodyPr>
          <a:lstStyle/>
          <a:p>
            <a:pPr marL="0" indent="0" algn="just" defTabSz="685698">
              <a:buNone/>
            </a:pP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Федеральный проект «Старшее поколение» национального проекта «Демография»;</a:t>
            </a:r>
          </a:p>
          <a:p>
            <a:pPr marL="0" indent="0" algn="just" defTabSz="685698">
              <a:buNone/>
            </a:pPr>
            <a:endParaRPr lang="ru-RU" sz="68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just" defTabSz="685698">
              <a:buNone/>
            </a:pP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распоряжение Правительства РФ от 30.12.2018 № 3025-р «Об утверждении специальной программы профессионального обучения  и дополнительного профессионального образования граждан </a:t>
            </a:r>
            <a:r>
              <a:rPr lang="ru-RU" sz="6800" b="1" dirty="0" err="1" smtClean="0">
                <a:solidFill>
                  <a:srgbClr val="1F497D">
                    <a:lumMod val="75000"/>
                  </a:srgbClr>
                </a:solidFill>
              </a:rPr>
              <a:t>предпенсионного</a:t>
            </a: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 возраста на период до 2024 года»;</a:t>
            </a:r>
          </a:p>
          <a:p>
            <a:pPr marL="0" indent="0" algn="just" defTabSz="685698">
              <a:buNone/>
            </a:pPr>
            <a:endParaRPr lang="ru-RU" sz="68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just" defTabSz="685698">
              <a:buNone/>
            </a:pP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Соглашение между Минтрудом и Ханты-Мансийским автономным округом – Югры от 31.01.2019;</a:t>
            </a:r>
          </a:p>
          <a:p>
            <a:pPr marL="0" indent="0" algn="just" defTabSz="685698">
              <a:buNone/>
            </a:pPr>
            <a:endParaRPr lang="ru-RU" sz="68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just" defTabSz="685698">
              <a:buNone/>
            </a:pP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Соглашение между </a:t>
            </a:r>
            <a:r>
              <a:rPr lang="ru-RU" sz="6800" b="1" dirty="0" err="1" smtClean="0">
                <a:solidFill>
                  <a:srgbClr val="1F497D">
                    <a:lumMod val="75000"/>
                  </a:srgbClr>
                </a:solidFill>
              </a:rPr>
              <a:t>Рострудом</a:t>
            </a: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 и Правительством Ханты-</a:t>
            </a:r>
            <a:r>
              <a:rPr lang="ru-RU" sz="6800" b="1" dirty="0" err="1" smtClean="0">
                <a:solidFill>
                  <a:srgbClr val="1F497D">
                    <a:lumMod val="75000"/>
                  </a:srgbClr>
                </a:solidFill>
              </a:rPr>
              <a:t>Мансйиского</a:t>
            </a: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 автономного округа-Югры от 06.02.2019 о предоставлении иного межбюджетного трансферта, имеющего целевое значение, из ФБ бюджету субъекта РФ;</a:t>
            </a:r>
          </a:p>
          <a:p>
            <a:pPr marL="0" indent="0" algn="just" defTabSz="685698">
              <a:buFontTx/>
              <a:buChar char="-"/>
            </a:pPr>
            <a:endParaRPr lang="ru-RU" sz="68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just" defTabSz="685698">
              <a:buNone/>
            </a:pPr>
            <a:r>
              <a:rPr lang="ru-RU" sz="6800" b="1" dirty="0">
                <a:solidFill>
                  <a:srgbClr val="1F497D">
                    <a:lumMod val="75000"/>
                  </a:srgbClr>
                </a:solidFill>
              </a:rPr>
              <a:t>Г</a:t>
            </a:r>
            <a:r>
              <a:rPr lang="ru-RU" sz="6800" b="1" dirty="0" smtClean="0">
                <a:solidFill>
                  <a:srgbClr val="1F497D">
                    <a:lumMod val="75000"/>
                  </a:srgbClr>
                </a:solidFill>
              </a:rPr>
              <a:t>осударственная программа Ханты-Мансийского автономного округа - Югры «Поддержка занятости населения», утвержденная постановлением Правительства Ханты-Мансийского автономного округа – Югры от 05.10. 2018 № 343-п (приложение 30)</a:t>
            </a:r>
          </a:p>
          <a:p>
            <a:pPr marL="0" indent="0">
              <a:buNone/>
            </a:pPr>
            <a:endParaRPr lang="ru-RU" sz="68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 algn="ctr" defTabSz="685698">
              <a:buNone/>
            </a:pPr>
            <a:endParaRPr lang="ru-RU" sz="6800" b="1" dirty="0">
              <a:solidFill>
                <a:srgbClr val="1F497D">
                  <a:lumMod val="75000"/>
                </a:srgbClr>
              </a:solidFill>
            </a:endParaRPr>
          </a:p>
          <a:p>
            <a:endParaRPr lang="ru-RU" dirty="0"/>
          </a:p>
        </p:txBody>
      </p:sp>
      <p:pic>
        <p:nvPicPr>
          <p:cNvPr id="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7" y="68702"/>
            <a:ext cx="923550" cy="6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536786" y="620752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5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 descr="C:\Documents and Settings\Администратор\Рабочий стол\tynyuk_intervie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344" y="2333790"/>
            <a:ext cx="4559388" cy="2230342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1245881" y="1445849"/>
            <a:ext cx="2808311" cy="74839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 defTabSz="914400">
              <a:lnSpc>
                <a:spcPct val="80000"/>
              </a:lnSpc>
            </a:pPr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ЦЕЛЬ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0759" y="1035226"/>
            <a:ext cx="3806190" cy="1569638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dirty="0">
                <a:solidFill>
                  <a:srgbClr val="1F497D">
                    <a:lumMod val="75000"/>
                  </a:srgbClr>
                </a:solidFill>
              </a:rPr>
              <a:t>ПРИОБРЕТЕНИЕ ИЛИ РАЗВИТИЕ ИМЕЮЩИХСЯ ЗНАНИЙ И КОМПЕТЕНЦИЙ ДЛЯ СОХРАНЕНИЯ ЗАНЯТОСТИ</a:t>
            </a:r>
          </a:p>
        </p:txBody>
      </p:sp>
      <p:pic>
        <p:nvPicPr>
          <p:cNvPr id="10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910995"/>
            <a:ext cx="9144000" cy="2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7" y="68708"/>
            <a:ext cx="923550" cy="6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6882" y="72983"/>
            <a:ext cx="8923159" cy="69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altLang="ru-RU" sz="2400" b="1" dirty="0">
                <a:solidFill>
                  <a:srgbClr val="FF0000"/>
                </a:solidFill>
              </a:rPr>
              <a:t>ПРОФЕССИОНАЛЬНОЕ ОБУЧЕНИЕ ГРАЖДАН </a:t>
            </a:r>
          </a:p>
          <a:p>
            <a:pPr algn="ctr" defTabSz="914400">
              <a:lnSpc>
                <a:spcPct val="80000"/>
              </a:lnSpc>
            </a:pPr>
            <a:r>
              <a:rPr lang="ru-RU" altLang="ru-RU" sz="2400" b="1" dirty="0">
                <a:solidFill>
                  <a:srgbClr val="FF0000"/>
                </a:solidFill>
              </a:rPr>
              <a:t>ПРЕДПЕНСИОННОГО ВОЗРАСТА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533526" y="807061"/>
            <a:ext cx="6464468" cy="241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29730" y="3712192"/>
            <a:ext cx="3947217" cy="978707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dirty="0">
                <a:solidFill>
                  <a:srgbClr val="1F497D">
                    <a:lumMod val="75000"/>
                  </a:srgbClr>
                </a:solidFill>
              </a:rPr>
              <a:t>К концу 2024 года планируется обучить 4338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8806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5720" y="1051707"/>
            <a:ext cx="7665481" cy="1069194"/>
          </a:xfrm>
          <a:prstGeom prst="rect">
            <a:avLst/>
          </a:prstGeom>
          <a:solidFill>
            <a:schemeClr val="accent5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2284" y="1333501"/>
            <a:ext cx="7372349" cy="787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09" rIns="91420" bIns="45709" spcCol="0" rtlCol="0" anchor="ctr"/>
          <a:lstStyle/>
          <a:p>
            <a:pPr algn="ctr" defTabSz="914400">
              <a:lnSpc>
                <a:spcPct val="80000"/>
              </a:lnSpc>
            </a:pPr>
            <a:r>
              <a:rPr lang="ru-RU" sz="2400" dirty="0">
                <a:solidFill>
                  <a:srgbClr val="1F497D">
                    <a:lumMod val="75000"/>
                  </a:srgbClr>
                </a:solidFill>
              </a:rPr>
              <a:t>ГРАЖДАНЕ ПРЕДПЕНСИОННОГО ВОЗРАСТА </a:t>
            </a:r>
          </a:p>
          <a:p>
            <a:pPr algn="ctr" defTabSz="914400">
              <a:lnSpc>
                <a:spcPct val="80000"/>
              </a:lnSpc>
            </a:pP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910995"/>
            <a:ext cx="9144000" cy="2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250764" y="365043"/>
            <a:ext cx="8923157" cy="4703499"/>
            <a:chOff x="330200" y="279400"/>
            <a:chExt cx="9666754" cy="62713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0200" y="279400"/>
              <a:ext cx="3219450" cy="812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287" tIns="53643" rIns="107287" bIns="53643" spcCol="0" rtlCol="0" anchor="ctr"/>
            <a:lstStyle/>
            <a:p>
              <a:pPr algn="ctr" defTabSz="914400"/>
              <a:endParaRPr lang="ru-RU" sz="180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0200" y="4057836"/>
              <a:ext cx="2685530" cy="1720261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ru-RU" sz="2400" dirty="0">
                  <a:solidFill>
                    <a:srgbClr val="1F497D">
                      <a:lumMod val="75000"/>
                    </a:srgbClr>
                  </a:solidFill>
                </a:rPr>
                <a:t>РАБОТНИКИ</a:t>
              </a:r>
            </a:p>
            <a:p>
              <a:pPr algn="ctr" defTabSz="914400">
                <a:lnSpc>
                  <a:spcPct val="80000"/>
                </a:lnSpc>
              </a:pPr>
              <a:r>
                <a:rPr lang="ru-RU" sz="2400" dirty="0">
                  <a:solidFill>
                    <a:srgbClr val="1F497D">
                      <a:lumMod val="75000"/>
                    </a:srgbClr>
                  </a:solidFill>
                </a:rPr>
                <a:t>ОРГАНИЗАЦИЙ ПО ЗАЯВКЕ РАБОТОДАТЕЛЯ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86448" y="3942932"/>
              <a:ext cx="4110506" cy="1720261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ru-RU" sz="2400" cap="all" dirty="0" smtClean="0">
                  <a:solidFill>
                    <a:srgbClr val="1F497D">
                      <a:lumMod val="75000"/>
                    </a:srgbClr>
                  </a:solidFill>
                </a:rPr>
                <a:t>Незанятые ищущие работу граждане,</a:t>
              </a:r>
              <a:endParaRPr lang="ru-RU" sz="2400" cap="all" dirty="0">
                <a:solidFill>
                  <a:srgbClr val="1F497D">
                    <a:lumMod val="75000"/>
                  </a:srgbClr>
                </a:solidFill>
              </a:endParaRPr>
            </a:p>
            <a:p>
              <a:pPr algn="ctr" defTabSz="914400">
                <a:lnSpc>
                  <a:spcPct val="80000"/>
                </a:lnSpc>
              </a:pPr>
              <a:r>
                <a:rPr lang="ru-RU" sz="2400" dirty="0">
                  <a:solidFill>
                    <a:srgbClr val="1F497D">
                      <a:lumMod val="75000"/>
                    </a:srgbClr>
                  </a:solidFill>
                </a:rPr>
                <a:t>ОБРАТИВШИЕСЯ В </a:t>
              </a:r>
            </a:p>
            <a:p>
              <a:pPr algn="ctr" defTabSz="914400">
                <a:lnSpc>
                  <a:spcPct val="80000"/>
                </a:lnSpc>
              </a:pPr>
              <a:r>
                <a:rPr lang="ru-RU" sz="2400" dirty="0">
                  <a:solidFill>
                    <a:srgbClr val="1F497D">
                      <a:lumMod val="75000"/>
                    </a:srgbClr>
                  </a:solidFill>
                </a:rPr>
                <a:t>СЛУЖБУ </a:t>
              </a:r>
              <a:r>
                <a:rPr lang="ru-RU" sz="2400" dirty="0" smtClean="0">
                  <a:solidFill>
                    <a:srgbClr val="1F497D">
                      <a:lumMod val="75000"/>
                    </a:srgbClr>
                  </a:solidFill>
                </a:rPr>
                <a:t>ЗАНЯТОСТИ</a:t>
              </a:r>
              <a:endParaRPr lang="ru-RU" sz="2400" dirty="0">
                <a:solidFill>
                  <a:srgbClr val="1F497D">
                    <a:lumMod val="75000"/>
                  </a:srgbClr>
                </a:solidFill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7663796" y="2633344"/>
              <a:ext cx="686197" cy="1344755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7287" tIns="53643" rIns="107287" bIns="53643" spcCol="0" rtlCol="0" anchor="ctr"/>
            <a:lstStyle/>
            <a:p>
              <a:pPr algn="ctr" defTabSz="914400"/>
              <a:endParaRPr lang="ru-RU" sz="1800">
                <a:solidFill>
                  <a:prstClr val="white"/>
                </a:solidFill>
              </a:endParaRPr>
            </a:p>
          </p:txBody>
        </p:sp>
        <p:sp>
          <p:nvSpPr>
            <p:cNvPr id="13" name="Номер слайда 4"/>
            <p:cNvSpPr txBox="1">
              <a:spLocks/>
            </p:cNvSpPr>
            <p:nvPr/>
          </p:nvSpPr>
          <p:spPr>
            <a:xfrm>
              <a:off x="9562029" y="6276888"/>
              <a:ext cx="343971" cy="273844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r" defTabSz="6858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593B3143-0031-4CA4-859F-541A736493F0}" type="slidenum">
                <a:rPr lang="ru-RU" sz="800">
                  <a:solidFill>
                    <a:prstClr val="black">
                      <a:tint val="75000"/>
                    </a:prstClr>
                  </a:solidFill>
                  <a:ea typeface="Open Sans" pitchFamily="34" charset="0"/>
                  <a:cs typeface="Open Sans" pitchFamily="34" charset="0"/>
                </a:rPr>
                <a:pPr/>
                <a:t>5</a:t>
              </a:fld>
              <a:endParaRPr lang="ru-RU" sz="800" dirty="0">
                <a:solidFill>
                  <a:prstClr val="black">
                    <a:tint val="75000"/>
                  </a:prstClr>
                </a:solidFill>
                <a:ea typeface="Open Sans" pitchFamily="34" charset="0"/>
                <a:cs typeface="Open Sans" pitchFamily="34" charset="0"/>
              </a:endParaRPr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7284" y="2625184"/>
            <a:ext cx="2673832" cy="1853803"/>
          </a:xfrm>
          <a:prstGeom prst="rect">
            <a:avLst/>
          </a:prstGeom>
        </p:spPr>
      </p:pic>
      <p:sp>
        <p:nvSpPr>
          <p:cNvPr id="17" name="Стрелка вниз 16"/>
          <p:cNvSpPr/>
          <p:nvPr/>
        </p:nvSpPr>
        <p:spPr>
          <a:xfrm>
            <a:off x="1427159" y="2120901"/>
            <a:ext cx="633413" cy="1008566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spcCol="0" rtlCol="0" anchor="ctr"/>
          <a:lstStyle/>
          <a:p>
            <a:pPr algn="ctr" defTabSz="914400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7" y="68708"/>
            <a:ext cx="923550" cy="6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0762" y="270569"/>
            <a:ext cx="8923159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УЧАСТНИКИ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533526" y="807061"/>
            <a:ext cx="6464468" cy="241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4684677"/>
            <a:ext cx="9144000" cy="458831"/>
            <a:chOff x="0" y="6240787"/>
            <a:chExt cx="9906000" cy="611775"/>
          </a:xfrm>
        </p:grpSpPr>
        <p:sp>
          <p:nvSpPr>
            <p:cNvPr id="11" name="Номер слайда 4"/>
            <p:cNvSpPr txBox="1">
              <a:spLocks/>
            </p:cNvSpPr>
            <p:nvPr/>
          </p:nvSpPr>
          <p:spPr>
            <a:xfrm>
              <a:off x="9472348" y="6240787"/>
              <a:ext cx="343971" cy="273844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r" defTabSz="6858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593B3143-0031-4CA4-859F-541A736493F0}" type="slidenum">
                <a:rPr lang="ru-RU" sz="800">
                  <a:solidFill>
                    <a:prstClr val="black">
                      <a:tint val="75000"/>
                    </a:prstClr>
                  </a:solidFill>
                  <a:ea typeface="Open Sans" pitchFamily="34" charset="0"/>
                  <a:cs typeface="Open Sans" pitchFamily="34" charset="0"/>
                </a:rPr>
                <a:pPr/>
                <a:t>6</a:t>
              </a:fld>
              <a:endParaRPr lang="ru-RU" sz="800" dirty="0">
                <a:solidFill>
                  <a:prstClr val="black">
                    <a:tint val="75000"/>
                  </a:prstClr>
                </a:solidFill>
                <a:ea typeface="Open Sans" pitchFamily="34" charset="0"/>
                <a:cs typeface="Open Sans" pitchFamily="34" charset="0"/>
              </a:endParaRPr>
            </a:p>
          </p:txBody>
        </p:sp>
        <p:pic>
          <p:nvPicPr>
            <p:cNvPr id="13" name="Picture 3" descr="C:\!!! Анна Новоселова\Презентация\1 (3).jpg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6522112"/>
              <a:ext cx="9906000" cy="330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1207" y="620752"/>
            <a:ext cx="9092793" cy="4274919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ru-RU" sz="1800" b="1" cap="all" dirty="0" smtClean="0">
                <a:solidFill>
                  <a:srgbClr val="1F497D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аявительный характер;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* Подтверждение категории  «гражданин </a:t>
            </a:r>
            <a:r>
              <a:rPr lang="ru-RU" sz="1800" b="1" cap="all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предпенсионного</a:t>
            </a: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возраста» отделением  </a:t>
            </a:r>
            <a:r>
              <a:rPr lang="ru-RU" sz="1800" b="1" cap="all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Пенсионного фонда </a:t>
            </a: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Российской Федерации по автономному округу</a:t>
            </a:r>
            <a:endParaRPr lang="ru-RU" sz="1800" b="1" cap="all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* Гражданство Российской Федерации;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Регистрация по месту жительства на территории </a:t>
            </a:r>
            <a:r>
              <a:rPr lang="ru-RU" sz="1800" b="1" cap="all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рФ</a:t>
            </a: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+ работа на территории автономного округа (для работников);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Регистрация по месту жительства на территории автономного округа + регистрация в центре занятости в целях поиска подходящей работы (для незанятых граждан);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Обучение должно быть завершено до наступления возраста, дающего право на страховую пенсию по старости, в том числе назначенную досрочно</a:t>
            </a:r>
          </a:p>
          <a:p>
            <a:pPr marL="0" indent="0" algn="just">
              <a:buNone/>
            </a:pP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* ОБУЧЕНИЕ ОДНОГО гражданина </a:t>
            </a:r>
            <a:r>
              <a:rPr lang="ru-RU" sz="1800" b="1" cap="all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ПРЕДПЕНСИонного</a:t>
            </a:r>
            <a:r>
              <a:rPr lang="ru-RU" sz="1800" b="1" cap="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возраста ВОЗМОЖНО 1 РАЗ в 5 лет за период 2019-2024 годы.</a:t>
            </a:r>
            <a:endParaRPr lang="ru-RU" sz="1800" b="1" cap="all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7" y="68702"/>
            <a:ext cx="923550" cy="6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536786" y="620752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166999" y="144649"/>
            <a:ext cx="2810000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УСЛОВИЯ УЧАСТИЯ </a:t>
            </a:r>
          </a:p>
        </p:txBody>
      </p:sp>
    </p:spTree>
    <p:extLst>
      <p:ext uri="{BB962C8B-B14F-4D97-AF65-F5344CB8AC3E}">
        <p14:creationId xmlns:p14="http://schemas.microsoft.com/office/powerpoint/2010/main" val="36670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910995"/>
            <a:ext cx="9144000" cy="2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трелка вправо 13"/>
          <p:cNvSpPr/>
          <p:nvPr/>
        </p:nvSpPr>
        <p:spPr>
          <a:xfrm>
            <a:off x="1771658" y="2478557"/>
            <a:ext cx="929755" cy="303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73021" y="1293827"/>
            <a:ext cx="1912329" cy="153662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r>
              <a:rPr lang="ru-RU" dirty="0" smtClean="0"/>
              <a:t>Граждане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110" y="1490299"/>
            <a:ext cx="1353548" cy="105866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0167" y="661152"/>
            <a:ext cx="4441635" cy="694230"/>
          </a:xfrm>
          <a:prstGeom prst="rect">
            <a:avLst/>
          </a:prstGeom>
          <a:noFill/>
        </p:spPr>
        <p:txBody>
          <a:bodyPr wrap="square" lIns="77916" tIns="38958" rIns="77916" bIns="38958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ГРАЖДАНЕ ПРЕДПЕНСИОННОГО ВОЗРАСТА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4096" y="1090249"/>
            <a:ext cx="319889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ОБРАЗОВАТЕЛЬНЫЕ ОРГАНИЗАЦИИ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740" y="2830442"/>
            <a:ext cx="1930791" cy="1392834"/>
          </a:xfrm>
          <a:prstGeom prst="ellipse">
            <a:avLst/>
          </a:prstGeom>
          <a:ln w="34925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37153" y="4374782"/>
            <a:ext cx="2808923" cy="432620"/>
          </a:xfrm>
          <a:prstGeom prst="rect">
            <a:avLst/>
          </a:prstGeom>
          <a:noFill/>
        </p:spPr>
        <p:txBody>
          <a:bodyPr wrap="square" lIns="77916" tIns="38958" rIns="77916" bIns="38958" rtlCol="0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РАБОТОДАТЕЛИ</a:t>
            </a:r>
            <a:endParaRPr lang="ru-RU" sz="23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7887" y="2830450"/>
            <a:ext cx="3131310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КОМПЕНСАЦИЯ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работодателям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487418" y="1656157"/>
            <a:ext cx="1124712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4511802" y="3073477"/>
            <a:ext cx="1124712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07" y="68702"/>
            <a:ext cx="923550" cy="6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2236535" y="196020"/>
            <a:ext cx="4758828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МЕХАНИЗМЫ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536786" y="620752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77030" y="1805735"/>
            <a:ext cx="1810388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Центр занятости населения 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1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895663"/>
            <a:ext cx="9144000" cy="2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85061" y="120255"/>
            <a:ext cx="7931393" cy="690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ОБУЧЕНИЕ ГРАЖДАН ПРЕДПЕНСИОННОГО ВОЗРАСТА ОСУЩЕСТВЛЯЕТСЯ: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84284" y="803519"/>
            <a:ext cx="8736886" cy="409214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ru-RU" sz="2600" cap="all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8000" b="1" dirty="0" smtClean="0"/>
              <a:t>по </a:t>
            </a:r>
            <a:r>
              <a:rPr lang="ru-RU" sz="8000" b="1" dirty="0"/>
              <a:t>профессиям (специальностям), востребованным на рынке труда </a:t>
            </a:r>
            <a:r>
              <a:rPr lang="ru-RU" sz="8000" b="1" dirty="0" smtClean="0"/>
              <a:t>        автономного </a:t>
            </a:r>
            <a:r>
              <a:rPr lang="ru-RU" sz="8000" b="1" dirty="0"/>
              <a:t>округа, или под гарантированное работодателем рабочее место</a:t>
            </a:r>
            <a:r>
              <a:rPr lang="ru-RU" sz="8000" b="1" dirty="0" smtClean="0"/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8000" b="1" dirty="0" smtClean="0"/>
              <a:t>по </a:t>
            </a:r>
            <a:r>
              <a:rPr lang="ru-RU" sz="8000" b="1" dirty="0"/>
              <a:t>заочной, очной, очно-заочной формам обучения, в том числе с применением дистанционных образовательных технологий, на базе организаций, осуществляющих образовательную деятельность, имеющих лицензии на право ведения образовательной деятельности. Работодатель при наличии лицензии на осуществление образовательной деятельности может самостоятельно организовать обучение в своем специализированном структурном образовательном </a:t>
            </a:r>
            <a:r>
              <a:rPr lang="ru-RU" sz="8000" b="1" dirty="0" smtClean="0"/>
              <a:t>подразделении;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8000" b="1" dirty="0" smtClean="0"/>
              <a:t>стоимость обучения- не более 68500 рублей: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8000" b="1" dirty="0" smtClean="0"/>
              <a:t>продолжительность обучения- не более 3 месяцев.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7600" b="1" dirty="0" smtClean="0"/>
          </a:p>
          <a:p>
            <a:pPr>
              <a:buFont typeface="Arial Black" pitchFamily="34" charset="0"/>
              <a:buChar char="!"/>
            </a:pPr>
            <a:endParaRPr lang="ru-RU" sz="31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3608" y="-29989"/>
            <a:ext cx="741453" cy="5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860722" y="403867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6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!!! Анна Новоселова\Презентация\1 (3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895663"/>
            <a:ext cx="9144000" cy="2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AutoShape 2" descr="https://www.gannett-cdn.com/-mm-/024278cfc591330e4b5a101f8590e138e704bb5a/c=0-899-4134-3235/local/-/media/2016/05/06/NJGroup/AsburyPark/635981465057592148-ThinkstockPhotos-531313679-1-.jpg?width=3200&amp;height=1680&amp;fit=crop"/>
          <p:cNvSpPr>
            <a:spLocks noChangeAspect="1" noChangeArrowheads="1"/>
          </p:cNvSpPr>
          <p:nvPr/>
        </p:nvSpPr>
        <p:spPr bwMode="auto">
          <a:xfrm>
            <a:off x="143608" y="-108346"/>
            <a:ext cx="281354" cy="228601"/>
          </a:xfrm>
          <a:prstGeom prst="rect">
            <a:avLst/>
          </a:prstGeom>
          <a:noFill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5001" y="105022"/>
            <a:ext cx="8509000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ДОКУМЕНТЫ, ПРЕДСТАВЛЯЕМЫЕ </a:t>
            </a:r>
            <a:r>
              <a:rPr lang="ru-RU" sz="2400" b="1" dirty="0" smtClean="0">
                <a:solidFill>
                  <a:srgbClr val="FF0000"/>
                </a:solidFill>
              </a:rPr>
              <a:t>В ЦЕНТР ЗАНЯТОСТИ НАСЕЛЕНИЯ </a:t>
            </a:r>
            <a:r>
              <a:rPr lang="ru-RU" sz="2400" b="1" dirty="0" smtClean="0">
                <a:solidFill>
                  <a:srgbClr val="FF0000"/>
                </a:solidFill>
              </a:rPr>
              <a:t>ГРАЖДАНАМ </a:t>
            </a:r>
          </a:p>
          <a:p>
            <a:pPr algn="ctr" defTabSz="91440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ПРЕДПЕНСИОННОГО ВОЗРАСТА (незанятым)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6390" y="1078173"/>
            <a:ext cx="8917610" cy="381749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ru-RU" sz="2600" cap="all" dirty="0" smtClean="0">
              <a:solidFill>
                <a:srgbClr val="1F497D">
                  <a:lumMod val="75000"/>
                </a:srgbClr>
              </a:solidFill>
            </a:endParaRPr>
          </a:p>
          <a:p>
            <a:r>
              <a:rPr lang="ru-RU" sz="6200" b="1" dirty="0"/>
              <a:t>личное заявление по форме, утвержденной </a:t>
            </a:r>
            <a:r>
              <a:rPr lang="ru-RU" sz="6200" b="1" dirty="0" err="1" smtClean="0"/>
              <a:t>Дептруда</a:t>
            </a:r>
            <a:r>
              <a:rPr lang="ru-RU" sz="6200" b="1" dirty="0" smtClean="0"/>
              <a:t> и занятости Югры;</a:t>
            </a:r>
            <a:endParaRPr lang="ru-RU" sz="6200" b="1" dirty="0"/>
          </a:p>
          <a:p>
            <a:r>
              <a:rPr lang="ru-RU" sz="6200" b="1" dirty="0"/>
              <a:t>паспорт или иной документ, удостоверяющий личность;</a:t>
            </a:r>
          </a:p>
          <a:p>
            <a:r>
              <a:rPr lang="ru-RU" sz="6200" b="1" dirty="0"/>
              <a:t>документ об образовании и (или) о квалификации (при наличии);</a:t>
            </a:r>
          </a:p>
          <a:p>
            <a:r>
              <a:rPr lang="ru-RU" sz="6200" b="1" dirty="0"/>
              <a:t>трудовую книжку или документ, ее заменяющий (при наличии);</a:t>
            </a:r>
          </a:p>
          <a:p>
            <a:r>
              <a:rPr lang="ru-RU" sz="6200" b="1" dirty="0"/>
              <a:t>гарантийное письмо работодателя о последующем трудоустройстве после прохождения профобучения (для граждан, желающих пройти профобучение под гарантированное рабочее место);</a:t>
            </a:r>
          </a:p>
          <a:p>
            <a:r>
              <a:rPr lang="ru-RU" sz="6200" b="1" dirty="0"/>
              <a:t>индивидуальную программу реабилитации инвалида, выдаваемую в установленном порядке, – для граждан, относящихся к категории </a:t>
            </a:r>
            <a:r>
              <a:rPr lang="ru-RU" sz="6200" b="1" dirty="0" smtClean="0"/>
              <a:t>инвалидов;</a:t>
            </a:r>
            <a:endParaRPr lang="ru-RU" sz="6200" b="1" dirty="0"/>
          </a:p>
          <a:p>
            <a:r>
              <a:rPr lang="ru-RU" sz="6200" b="1" dirty="0"/>
              <a:t>согласие на обработку персональных данных.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" name="Picture 2" descr="C:\Users\lyd_anl\Desktop\скрин\Скриншот 11-05-2016 131635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64183"/>
            <a:ext cx="1270000" cy="83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676744" y="1111046"/>
            <a:ext cx="646446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6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11556</TotalTime>
  <Words>773</Words>
  <Application>Microsoft Office PowerPoint</Application>
  <PresentationFormat>Экран (16:9)</PresentationFormat>
  <Paragraphs>127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12_Тема Office</vt:lpstr>
      <vt:lpstr>7_Тема Office</vt:lpstr>
      <vt:lpstr>10_Тема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</dc:creator>
  <cp:lastModifiedBy>Канюкова Наталья Николаевна</cp:lastModifiedBy>
  <cp:revision>1262</cp:revision>
  <cp:lastPrinted>2019-09-23T05:15:35Z</cp:lastPrinted>
  <dcterms:created xsi:type="dcterms:W3CDTF">2016-06-29T09:43:34Z</dcterms:created>
  <dcterms:modified xsi:type="dcterms:W3CDTF">2019-09-23T05:20:51Z</dcterms:modified>
</cp:coreProperties>
</file>