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8" r:id="rId1"/>
  </p:sldMasterIdLst>
  <p:notesMasterIdLst>
    <p:notesMasterId r:id="rId11"/>
  </p:notesMasterIdLst>
  <p:handoutMasterIdLst>
    <p:handoutMasterId r:id="rId12"/>
  </p:handoutMasterIdLst>
  <p:sldIdLst>
    <p:sldId id="464" r:id="rId2"/>
    <p:sldId id="465" r:id="rId3"/>
    <p:sldId id="466" r:id="rId4"/>
    <p:sldId id="460" r:id="rId5"/>
    <p:sldId id="459" r:id="rId6"/>
    <p:sldId id="453" r:id="rId7"/>
    <p:sldId id="461" r:id="rId8"/>
    <p:sldId id="467" r:id="rId9"/>
    <p:sldId id="468" r:id="rId1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сянюк Алексей Александрович" initials="КАА" lastIdx="2" clrIdx="0">
    <p:extLst/>
  </p:cmAuthor>
  <p:cmAuthor id="2" name="Воробьев Алексей Максимович" initials="ВАМ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EEF"/>
    <a:srgbClr val="C5D5E9"/>
    <a:srgbClr val="005AA9"/>
    <a:srgbClr val="4D75A4"/>
    <a:srgbClr val="3C679C"/>
    <a:srgbClr val="A0B6E6"/>
    <a:srgbClr val="E4E5E6"/>
    <a:srgbClr val="00A800"/>
    <a:srgbClr val="FFCC66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9" autoAdjust="0"/>
    <p:restoredTop sz="96433" autoAdjust="0"/>
  </p:normalViewPr>
  <p:slideViewPr>
    <p:cSldViewPr>
      <p:cViewPr varScale="1">
        <p:scale>
          <a:sx n="117" d="100"/>
          <a:sy n="117" d="100"/>
        </p:scale>
        <p:origin x="-5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955CB-906A-49A4-BCCB-3A7639750F76}" type="doc">
      <dgm:prSet loTypeId="urn:microsoft.com/office/officeart/2008/layout/Lined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7D24885-12F0-4EC7-8296-C8D9773FE32D}">
      <dgm:prSet custT="1"/>
      <dgm:spPr/>
      <dgm:t>
        <a:bodyPr/>
        <a:lstStyle/>
        <a:p>
          <a:pPr rtl="0"/>
          <a:r>
            <a:rPr lang="ru-RU" sz="1500" b="1" i="1" dirty="0" smtClean="0">
              <a:solidFill>
                <a:schemeClr val="tx2">
                  <a:lumMod val="75000"/>
                </a:schemeClr>
              </a:solidFill>
            </a:rPr>
            <a:t>- </a:t>
          </a:r>
          <a:r>
            <a:rPr lang="ru-RU" sz="19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Продолжительность работы </a:t>
          </a:r>
          <a:r>
            <a:rPr lang="ru-RU" sz="1800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(привлечение самозанятого данным ЮЛ/ИП на регулярной основе (в период более 3 месяцев))</a:t>
          </a:r>
          <a:endParaRPr lang="ru-RU" sz="18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CFBCC6-DE33-4EDA-A19F-E6439FBACBE9}" type="parTrans" cxnId="{506ABA74-C594-454E-A906-661BF38D52A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39AEB940-89A9-4298-85AD-B15208D8546A}" type="sibTrans" cxnId="{506ABA74-C594-454E-A906-661BF38D52A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0652AF41-DF76-48AB-ABA8-59229B8CC1FE}">
      <dgm:prSet custT="1"/>
      <dgm:spPr/>
      <dgm:t>
        <a:bodyPr/>
        <a:lstStyle/>
        <a:p>
          <a:pPr rtl="0"/>
          <a:r>
            <a:rPr lang="ru-RU" sz="18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9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Единственный источник </a:t>
          </a:r>
          <a:r>
            <a:rPr lang="ru-RU" sz="1800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(организация (ИП) осуществляет выплаты в пользу самозанятых, у которых отсутствуют иные источники доходов либо доход, полученный по ГПД, является основным (в части доходов, полученных при применении специального налогового режима  НПД))</a:t>
          </a:r>
          <a:endParaRPr lang="ru-RU" sz="18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5BAE01-6778-407F-A9C0-22392A2C278E}" type="parTrans" cxnId="{5F50CCE5-FFF2-4BC6-931B-598C9BE1C4D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E2B323F0-45E2-420E-95F3-AFE4145ACD0A}" type="sibTrans" cxnId="{5F50CCE5-FFF2-4BC6-931B-598C9BE1C4D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0CC9951E-47C4-48FB-BB8E-57784BC1EA1B}">
      <dgm:prSet custT="1"/>
      <dgm:spPr/>
      <dgm:t>
        <a:bodyPr/>
        <a:lstStyle/>
        <a:p>
          <a:pPr rtl="0"/>
          <a:r>
            <a:rPr lang="ru-RU" sz="18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Периодичность выплат </a:t>
          </a:r>
          <a:r>
            <a:rPr lang="ru-RU" sz="1800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(прослеживается явная и регулярная ежемесячная периодичность выплат в пользу самозанятого (1 – 2 раза в месяц))</a:t>
          </a:r>
          <a:endParaRPr lang="ru-RU" sz="18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E81295-2F68-47F2-9059-5B5095AA6555}" type="parTrans" cxnId="{64113105-4C04-45C8-8CFB-5E0250CC5EC6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820D0D3C-2772-4FE8-B382-A7371336FAE1}" type="sibTrans" cxnId="{64113105-4C04-45C8-8CFB-5E0250CC5EC6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C51023B2-2954-4765-8DA6-408DE499AFAF}">
      <dgm:prSet custT="1"/>
      <dgm:spPr/>
      <dgm:t>
        <a:bodyPr/>
        <a:lstStyle/>
        <a:p>
          <a:pPr rtl="0"/>
          <a:r>
            <a:rPr lang="ru-RU" sz="19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Централизованный учет </a:t>
          </a:r>
          <a:r>
            <a:rPr lang="ru-RU" sz="1800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(формирование чеков с одного устройства) </a:t>
          </a:r>
          <a:endParaRPr lang="ru-RU" sz="18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A8BBC-C57D-4F81-B31B-47F98D555A1D}" type="parTrans" cxnId="{DB75B18B-3D80-4201-8B58-456ACCDCCADD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B0A2C48A-975D-4DF5-92F2-F3AC09DC6056}" type="sibTrans" cxnId="{DB75B18B-3D80-4201-8B58-456ACCDCCADD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4E676059-46ED-43AE-8AD6-0B48100640DC}">
      <dgm:prSet custT="1"/>
      <dgm:spPr/>
      <dgm:t>
        <a:bodyPr/>
        <a:lstStyle/>
        <a:p>
          <a:pPr rtl="0"/>
          <a:r>
            <a:rPr lang="ru-RU" sz="19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Групповые переходы  </a:t>
          </a:r>
          <a:r>
            <a:rPr lang="ru-RU" sz="1800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(выплаты осуществляются в пользу самозанятых, которые ранее работали в одной организации)</a:t>
          </a:r>
          <a:endParaRPr lang="ru-RU" sz="18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94F0FC-E946-4854-8F99-38D987F9FFF9}" type="parTrans" cxnId="{2428DAEE-454E-4427-9CE6-616688764B30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F656EEF6-4556-4D7B-873B-83CEA4327A46}" type="sibTrans" cxnId="{2428DAEE-454E-4427-9CE6-616688764B30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AD3E54B0-2E57-4ACE-B08B-E680F8D3ACA0}">
      <dgm:prSet custT="1"/>
      <dgm:spPr/>
      <dgm:t>
        <a:bodyPr/>
        <a:lstStyle/>
        <a:p>
          <a:pPr rtl="0"/>
          <a:r>
            <a:rPr lang="ru-RU" sz="19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Прямые нарушения </a:t>
          </a:r>
          <a:r>
            <a:rPr lang="ru-RU" sz="1800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(работа с самозанятыми, которые являлись сотрудниками данной организации (ИП) менее дух лет назад)</a:t>
          </a:r>
          <a:endParaRPr lang="ru-RU" sz="18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344F4D-F053-41B5-90ED-614E19D4EEB7}" type="parTrans" cxnId="{DC4E3BFC-162D-451B-8F63-91C00EA9200D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74BB5DD8-FD90-42DE-8AD8-C0BF5F0D3211}" type="sibTrans" cxnId="{DC4E3BFC-162D-451B-8F63-91C00EA9200D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B1EF3EEF-5276-4729-87D6-C45AB4382149}" type="pres">
      <dgm:prSet presAssocID="{3E0955CB-906A-49A4-BCCB-3A7639750F7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0FF79BC-C5A1-4E35-8A0D-9E5D4B64C88E}" type="pres">
      <dgm:prSet presAssocID="{47D24885-12F0-4EC7-8296-C8D9773FE32D}" presName="thickLine" presStyleLbl="alignNode1" presStyleIdx="0" presStyleCnt="6"/>
      <dgm:spPr/>
    </dgm:pt>
    <dgm:pt modelId="{B13E2272-9EAB-4688-9C12-E59988092474}" type="pres">
      <dgm:prSet presAssocID="{47D24885-12F0-4EC7-8296-C8D9773FE32D}" presName="horz1" presStyleCnt="0"/>
      <dgm:spPr/>
    </dgm:pt>
    <dgm:pt modelId="{D40CCE50-A043-400A-BD2B-DDC4B1C5552C}" type="pres">
      <dgm:prSet presAssocID="{47D24885-12F0-4EC7-8296-C8D9773FE32D}" presName="tx1" presStyleLbl="revTx" presStyleIdx="0" presStyleCnt="6"/>
      <dgm:spPr/>
      <dgm:t>
        <a:bodyPr/>
        <a:lstStyle/>
        <a:p>
          <a:endParaRPr lang="ru-RU"/>
        </a:p>
      </dgm:t>
    </dgm:pt>
    <dgm:pt modelId="{3C0A78A1-05FD-4B2A-8F84-A2CA71E4EB82}" type="pres">
      <dgm:prSet presAssocID="{47D24885-12F0-4EC7-8296-C8D9773FE32D}" presName="vert1" presStyleCnt="0"/>
      <dgm:spPr/>
    </dgm:pt>
    <dgm:pt modelId="{551B7812-E425-47E1-B029-2FE22680C608}" type="pres">
      <dgm:prSet presAssocID="{0652AF41-DF76-48AB-ABA8-59229B8CC1FE}" presName="thickLine" presStyleLbl="alignNode1" presStyleIdx="1" presStyleCnt="6"/>
      <dgm:spPr/>
    </dgm:pt>
    <dgm:pt modelId="{B2F59D4E-6ADE-4229-AD37-0539FDE6D28A}" type="pres">
      <dgm:prSet presAssocID="{0652AF41-DF76-48AB-ABA8-59229B8CC1FE}" presName="horz1" presStyleCnt="0"/>
      <dgm:spPr/>
    </dgm:pt>
    <dgm:pt modelId="{53BCF003-4FC2-4DD0-834C-5B576C24C5F7}" type="pres">
      <dgm:prSet presAssocID="{0652AF41-DF76-48AB-ABA8-59229B8CC1FE}" presName="tx1" presStyleLbl="revTx" presStyleIdx="1" presStyleCnt="6"/>
      <dgm:spPr/>
      <dgm:t>
        <a:bodyPr/>
        <a:lstStyle/>
        <a:p>
          <a:endParaRPr lang="ru-RU"/>
        </a:p>
      </dgm:t>
    </dgm:pt>
    <dgm:pt modelId="{805E8F7F-5D6C-47A7-B479-119FF4E6EE37}" type="pres">
      <dgm:prSet presAssocID="{0652AF41-DF76-48AB-ABA8-59229B8CC1FE}" presName="vert1" presStyleCnt="0"/>
      <dgm:spPr/>
    </dgm:pt>
    <dgm:pt modelId="{645D267F-8F59-41B9-B484-E1DBE4C5CB9A}" type="pres">
      <dgm:prSet presAssocID="{0CC9951E-47C4-48FB-BB8E-57784BC1EA1B}" presName="thickLine" presStyleLbl="alignNode1" presStyleIdx="2" presStyleCnt="6"/>
      <dgm:spPr/>
    </dgm:pt>
    <dgm:pt modelId="{96CCAB42-EF0A-4755-85F6-186F61BBDFCA}" type="pres">
      <dgm:prSet presAssocID="{0CC9951E-47C4-48FB-BB8E-57784BC1EA1B}" presName="horz1" presStyleCnt="0"/>
      <dgm:spPr/>
    </dgm:pt>
    <dgm:pt modelId="{526A0F10-644C-4178-959D-3715FD44BBA9}" type="pres">
      <dgm:prSet presAssocID="{0CC9951E-47C4-48FB-BB8E-57784BC1EA1B}" presName="tx1" presStyleLbl="revTx" presStyleIdx="2" presStyleCnt="6"/>
      <dgm:spPr/>
      <dgm:t>
        <a:bodyPr/>
        <a:lstStyle/>
        <a:p>
          <a:endParaRPr lang="ru-RU"/>
        </a:p>
      </dgm:t>
    </dgm:pt>
    <dgm:pt modelId="{B3E20D2D-3FDA-4B29-8B13-5DA8CCDFBE11}" type="pres">
      <dgm:prSet presAssocID="{0CC9951E-47C4-48FB-BB8E-57784BC1EA1B}" presName="vert1" presStyleCnt="0"/>
      <dgm:spPr/>
    </dgm:pt>
    <dgm:pt modelId="{27C534E8-E42B-42A4-829B-68B1D503A24B}" type="pres">
      <dgm:prSet presAssocID="{C51023B2-2954-4765-8DA6-408DE499AFAF}" presName="thickLine" presStyleLbl="alignNode1" presStyleIdx="3" presStyleCnt="6"/>
      <dgm:spPr/>
    </dgm:pt>
    <dgm:pt modelId="{6CAA31CD-CC2B-4442-8904-8A367458A34A}" type="pres">
      <dgm:prSet presAssocID="{C51023B2-2954-4765-8DA6-408DE499AFAF}" presName="horz1" presStyleCnt="0"/>
      <dgm:spPr/>
    </dgm:pt>
    <dgm:pt modelId="{0FD30734-FE9A-456B-9235-625ADAA098A0}" type="pres">
      <dgm:prSet presAssocID="{C51023B2-2954-4765-8DA6-408DE499AFAF}" presName="tx1" presStyleLbl="revTx" presStyleIdx="3" presStyleCnt="6"/>
      <dgm:spPr/>
      <dgm:t>
        <a:bodyPr/>
        <a:lstStyle/>
        <a:p>
          <a:endParaRPr lang="ru-RU"/>
        </a:p>
      </dgm:t>
    </dgm:pt>
    <dgm:pt modelId="{D61DE9D8-19DB-45DC-B801-A11383F92656}" type="pres">
      <dgm:prSet presAssocID="{C51023B2-2954-4765-8DA6-408DE499AFAF}" presName="vert1" presStyleCnt="0"/>
      <dgm:spPr/>
    </dgm:pt>
    <dgm:pt modelId="{2F392E2C-CBD7-4239-8AEF-62BC9BE49EB9}" type="pres">
      <dgm:prSet presAssocID="{4E676059-46ED-43AE-8AD6-0B48100640DC}" presName="thickLine" presStyleLbl="alignNode1" presStyleIdx="4" presStyleCnt="6"/>
      <dgm:spPr/>
    </dgm:pt>
    <dgm:pt modelId="{260A486E-B712-4014-88AD-6C67C3D505EE}" type="pres">
      <dgm:prSet presAssocID="{4E676059-46ED-43AE-8AD6-0B48100640DC}" presName="horz1" presStyleCnt="0"/>
      <dgm:spPr/>
    </dgm:pt>
    <dgm:pt modelId="{FFA2EA19-F1D3-46E8-B6FC-30C79FB72603}" type="pres">
      <dgm:prSet presAssocID="{4E676059-46ED-43AE-8AD6-0B48100640DC}" presName="tx1" presStyleLbl="revTx" presStyleIdx="4" presStyleCnt="6"/>
      <dgm:spPr/>
      <dgm:t>
        <a:bodyPr/>
        <a:lstStyle/>
        <a:p>
          <a:endParaRPr lang="ru-RU"/>
        </a:p>
      </dgm:t>
    </dgm:pt>
    <dgm:pt modelId="{74822A6D-9174-4708-B020-31F0A80E3E53}" type="pres">
      <dgm:prSet presAssocID="{4E676059-46ED-43AE-8AD6-0B48100640DC}" presName="vert1" presStyleCnt="0"/>
      <dgm:spPr/>
    </dgm:pt>
    <dgm:pt modelId="{08D48B8F-E128-484E-AF36-45F420973C36}" type="pres">
      <dgm:prSet presAssocID="{AD3E54B0-2E57-4ACE-B08B-E680F8D3ACA0}" presName="thickLine" presStyleLbl="alignNode1" presStyleIdx="5" presStyleCnt="6"/>
      <dgm:spPr/>
    </dgm:pt>
    <dgm:pt modelId="{6F6EA0E3-A862-49A1-9D07-7A2E9D7BBBF9}" type="pres">
      <dgm:prSet presAssocID="{AD3E54B0-2E57-4ACE-B08B-E680F8D3ACA0}" presName="horz1" presStyleCnt="0"/>
      <dgm:spPr/>
    </dgm:pt>
    <dgm:pt modelId="{7B0B8A23-0434-451B-B202-DA1FEFCE0D98}" type="pres">
      <dgm:prSet presAssocID="{AD3E54B0-2E57-4ACE-B08B-E680F8D3ACA0}" presName="tx1" presStyleLbl="revTx" presStyleIdx="5" presStyleCnt="6"/>
      <dgm:spPr/>
      <dgm:t>
        <a:bodyPr/>
        <a:lstStyle/>
        <a:p>
          <a:endParaRPr lang="ru-RU"/>
        </a:p>
      </dgm:t>
    </dgm:pt>
    <dgm:pt modelId="{CEE59DFE-1F35-4589-9683-3A42687FE891}" type="pres">
      <dgm:prSet presAssocID="{AD3E54B0-2E57-4ACE-B08B-E680F8D3ACA0}" presName="vert1" presStyleCnt="0"/>
      <dgm:spPr/>
    </dgm:pt>
  </dgm:ptLst>
  <dgm:cxnLst>
    <dgm:cxn modelId="{33329119-098E-40F8-B52F-52798DFCAEAB}" type="presOf" srcId="{47D24885-12F0-4EC7-8296-C8D9773FE32D}" destId="{D40CCE50-A043-400A-BD2B-DDC4B1C5552C}" srcOrd="0" destOrd="0" presId="urn:microsoft.com/office/officeart/2008/layout/LinedList"/>
    <dgm:cxn modelId="{506ABA74-C594-454E-A906-661BF38D52A4}" srcId="{3E0955CB-906A-49A4-BCCB-3A7639750F76}" destId="{47D24885-12F0-4EC7-8296-C8D9773FE32D}" srcOrd="0" destOrd="0" parTransId="{55CFBCC6-DE33-4EDA-A19F-E6439FBACBE9}" sibTransId="{39AEB940-89A9-4298-85AD-B15208D8546A}"/>
    <dgm:cxn modelId="{DB75B18B-3D80-4201-8B58-456ACCDCCADD}" srcId="{3E0955CB-906A-49A4-BCCB-3A7639750F76}" destId="{C51023B2-2954-4765-8DA6-408DE499AFAF}" srcOrd="3" destOrd="0" parTransId="{BC1A8BBC-C57D-4F81-B31B-47F98D555A1D}" sibTransId="{B0A2C48A-975D-4DF5-92F2-F3AC09DC6056}"/>
    <dgm:cxn modelId="{2428DAEE-454E-4427-9CE6-616688764B30}" srcId="{3E0955CB-906A-49A4-BCCB-3A7639750F76}" destId="{4E676059-46ED-43AE-8AD6-0B48100640DC}" srcOrd="4" destOrd="0" parTransId="{3194F0FC-E946-4854-8F99-38D987F9FFF9}" sibTransId="{F656EEF6-4556-4D7B-873B-83CEA4327A46}"/>
    <dgm:cxn modelId="{DC4E3BFC-162D-451B-8F63-91C00EA9200D}" srcId="{3E0955CB-906A-49A4-BCCB-3A7639750F76}" destId="{AD3E54B0-2E57-4ACE-B08B-E680F8D3ACA0}" srcOrd="5" destOrd="0" parTransId="{6D344F4D-F053-41B5-90ED-614E19D4EEB7}" sibTransId="{74BB5DD8-FD90-42DE-8AD8-C0BF5F0D3211}"/>
    <dgm:cxn modelId="{BDB2FFD4-EDC0-451B-BE76-CF9BC8654EA1}" type="presOf" srcId="{3E0955CB-906A-49A4-BCCB-3A7639750F76}" destId="{B1EF3EEF-5276-4729-87D6-C45AB4382149}" srcOrd="0" destOrd="0" presId="urn:microsoft.com/office/officeart/2008/layout/LinedList"/>
    <dgm:cxn modelId="{4CBBAA88-FDE0-4EF3-9DA3-DDCAC69194B7}" type="presOf" srcId="{4E676059-46ED-43AE-8AD6-0B48100640DC}" destId="{FFA2EA19-F1D3-46E8-B6FC-30C79FB72603}" srcOrd="0" destOrd="0" presId="urn:microsoft.com/office/officeart/2008/layout/LinedList"/>
    <dgm:cxn modelId="{5D90E0D3-20AF-4468-A1A3-75C2631D8377}" type="presOf" srcId="{0652AF41-DF76-48AB-ABA8-59229B8CC1FE}" destId="{53BCF003-4FC2-4DD0-834C-5B576C24C5F7}" srcOrd="0" destOrd="0" presId="urn:microsoft.com/office/officeart/2008/layout/LinedList"/>
    <dgm:cxn modelId="{5F50CCE5-FFF2-4BC6-931B-598C9BE1C4D5}" srcId="{3E0955CB-906A-49A4-BCCB-3A7639750F76}" destId="{0652AF41-DF76-48AB-ABA8-59229B8CC1FE}" srcOrd="1" destOrd="0" parTransId="{395BAE01-6778-407F-A9C0-22392A2C278E}" sibTransId="{E2B323F0-45E2-420E-95F3-AFE4145ACD0A}"/>
    <dgm:cxn modelId="{19999657-23EE-402D-A1B2-0EFB26168408}" type="presOf" srcId="{0CC9951E-47C4-48FB-BB8E-57784BC1EA1B}" destId="{526A0F10-644C-4178-959D-3715FD44BBA9}" srcOrd="0" destOrd="0" presId="urn:microsoft.com/office/officeart/2008/layout/LinedList"/>
    <dgm:cxn modelId="{64113105-4C04-45C8-8CFB-5E0250CC5EC6}" srcId="{3E0955CB-906A-49A4-BCCB-3A7639750F76}" destId="{0CC9951E-47C4-48FB-BB8E-57784BC1EA1B}" srcOrd="2" destOrd="0" parTransId="{4DE81295-2F68-47F2-9059-5B5095AA6555}" sibTransId="{820D0D3C-2772-4FE8-B382-A7371336FAE1}"/>
    <dgm:cxn modelId="{C1F10F59-6454-4FD0-A7E0-A81E8C934E1C}" type="presOf" srcId="{AD3E54B0-2E57-4ACE-B08B-E680F8D3ACA0}" destId="{7B0B8A23-0434-451B-B202-DA1FEFCE0D98}" srcOrd="0" destOrd="0" presId="urn:microsoft.com/office/officeart/2008/layout/LinedList"/>
    <dgm:cxn modelId="{C601A53C-D958-476A-943B-5CAD7902E915}" type="presOf" srcId="{C51023B2-2954-4765-8DA6-408DE499AFAF}" destId="{0FD30734-FE9A-456B-9235-625ADAA098A0}" srcOrd="0" destOrd="0" presId="urn:microsoft.com/office/officeart/2008/layout/LinedList"/>
    <dgm:cxn modelId="{1803F655-8FDF-41A2-9AB2-7C1BA734DDE7}" type="presParOf" srcId="{B1EF3EEF-5276-4729-87D6-C45AB4382149}" destId="{E0FF79BC-C5A1-4E35-8A0D-9E5D4B64C88E}" srcOrd="0" destOrd="0" presId="urn:microsoft.com/office/officeart/2008/layout/LinedList"/>
    <dgm:cxn modelId="{2C8EF0BE-E1D8-4384-A901-63B4F8FC4AA0}" type="presParOf" srcId="{B1EF3EEF-5276-4729-87D6-C45AB4382149}" destId="{B13E2272-9EAB-4688-9C12-E59988092474}" srcOrd="1" destOrd="0" presId="urn:microsoft.com/office/officeart/2008/layout/LinedList"/>
    <dgm:cxn modelId="{B4F7828C-1E73-4CDD-BEED-18A64F67BD4B}" type="presParOf" srcId="{B13E2272-9EAB-4688-9C12-E59988092474}" destId="{D40CCE50-A043-400A-BD2B-DDC4B1C5552C}" srcOrd="0" destOrd="0" presId="urn:microsoft.com/office/officeart/2008/layout/LinedList"/>
    <dgm:cxn modelId="{26432CAC-2257-4F82-BDFD-12C6DB976AC4}" type="presParOf" srcId="{B13E2272-9EAB-4688-9C12-E59988092474}" destId="{3C0A78A1-05FD-4B2A-8F84-A2CA71E4EB82}" srcOrd="1" destOrd="0" presId="urn:microsoft.com/office/officeart/2008/layout/LinedList"/>
    <dgm:cxn modelId="{22B32CFC-F229-43E9-8520-B4837DEAFF1E}" type="presParOf" srcId="{B1EF3EEF-5276-4729-87D6-C45AB4382149}" destId="{551B7812-E425-47E1-B029-2FE22680C608}" srcOrd="2" destOrd="0" presId="urn:microsoft.com/office/officeart/2008/layout/LinedList"/>
    <dgm:cxn modelId="{DF390679-B4EC-41A1-B45D-F8A76388D5AB}" type="presParOf" srcId="{B1EF3EEF-5276-4729-87D6-C45AB4382149}" destId="{B2F59D4E-6ADE-4229-AD37-0539FDE6D28A}" srcOrd="3" destOrd="0" presId="urn:microsoft.com/office/officeart/2008/layout/LinedList"/>
    <dgm:cxn modelId="{EA2FFADF-42EC-4095-AA74-B45970D5B820}" type="presParOf" srcId="{B2F59D4E-6ADE-4229-AD37-0539FDE6D28A}" destId="{53BCF003-4FC2-4DD0-834C-5B576C24C5F7}" srcOrd="0" destOrd="0" presId="urn:microsoft.com/office/officeart/2008/layout/LinedList"/>
    <dgm:cxn modelId="{49306EDA-B9F3-4A15-A93E-EC08FF0AF236}" type="presParOf" srcId="{B2F59D4E-6ADE-4229-AD37-0539FDE6D28A}" destId="{805E8F7F-5D6C-47A7-B479-119FF4E6EE37}" srcOrd="1" destOrd="0" presId="urn:microsoft.com/office/officeart/2008/layout/LinedList"/>
    <dgm:cxn modelId="{CEFAA6D2-4A63-4884-82D4-58F902646642}" type="presParOf" srcId="{B1EF3EEF-5276-4729-87D6-C45AB4382149}" destId="{645D267F-8F59-41B9-B484-E1DBE4C5CB9A}" srcOrd="4" destOrd="0" presId="urn:microsoft.com/office/officeart/2008/layout/LinedList"/>
    <dgm:cxn modelId="{B7916A61-8D4C-4CDA-8120-51BD63D8B856}" type="presParOf" srcId="{B1EF3EEF-5276-4729-87D6-C45AB4382149}" destId="{96CCAB42-EF0A-4755-85F6-186F61BBDFCA}" srcOrd="5" destOrd="0" presId="urn:microsoft.com/office/officeart/2008/layout/LinedList"/>
    <dgm:cxn modelId="{215E8D14-6160-482E-90CA-ADA871DD0CDA}" type="presParOf" srcId="{96CCAB42-EF0A-4755-85F6-186F61BBDFCA}" destId="{526A0F10-644C-4178-959D-3715FD44BBA9}" srcOrd="0" destOrd="0" presId="urn:microsoft.com/office/officeart/2008/layout/LinedList"/>
    <dgm:cxn modelId="{8EC7172E-860C-4306-888E-98E521C29C52}" type="presParOf" srcId="{96CCAB42-EF0A-4755-85F6-186F61BBDFCA}" destId="{B3E20D2D-3FDA-4B29-8B13-5DA8CCDFBE11}" srcOrd="1" destOrd="0" presId="urn:microsoft.com/office/officeart/2008/layout/LinedList"/>
    <dgm:cxn modelId="{EA555EEB-D9D3-439D-B167-D79D6211DC58}" type="presParOf" srcId="{B1EF3EEF-5276-4729-87D6-C45AB4382149}" destId="{27C534E8-E42B-42A4-829B-68B1D503A24B}" srcOrd="6" destOrd="0" presId="urn:microsoft.com/office/officeart/2008/layout/LinedList"/>
    <dgm:cxn modelId="{1095FB18-FA51-4EB4-870C-A2C07F1BA256}" type="presParOf" srcId="{B1EF3EEF-5276-4729-87D6-C45AB4382149}" destId="{6CAA31CD-CC2B-4442-8904-8A367458A34A}" srcOrd="7" destOrd="0" presId="urn:microsoft.com/office/officeart/2008/layout/LinedList"/>
    <dgm:cxn modelId="{E7E7B927-F657-49A4-A5E5-21756BAFEF37}" type="presParOf" srcId="{6CAA31CD-CC2B-4442-8904-8A367458A34A}" destId="{0FD30734-FE9A-456B-9235-625ADAA098A0}" srcOrd="0" destOrd="0" presId="urn:microsoft.com/office/officeart/2008/layout/LinedList"/>
    <dgm:cxn modelId="{B260C008-C617-41A7-A98C-6CF3CDF76B22}" type="presParOf" srcId="{6CAA31CD-CC2B-4442-8904-8A367458A34A}" destId="{D61DE9D8-19DB-45DC-B801-A11383F92656}" srcOrd="1" destOrd="0" presId="urn:microsoft.com/office/officeart/2008/layout/LinedList"/>
    <dgm:cxn modelId="{8A1552A5-2129-420E-A159-5A7EBB1FA8DC}" type="presParOf" srcId="{B1EF3EEF-5276-4729-87D6-C45AB4382149}" destId="{2F392E2C-CBD7-4239-8AEF-62BC9BE49EB9}" srcOrd="8" destOrd="0" presId="urn:microsoft.com/office/officeart/2008/layout/LinedList"/>
    <dgm:cxn modelId="{E76A5549-189A-4F83-9BAD-0323500F53A3}" type="presParOf" srcId="{B1EF3EEF-5276-4729-87D6-C45AB4382149}" destId="{260A486E-B712-4014-88AD-6C67C3D505EE}" srcOrd="9" destOrd="0" presId="urn:microsoft.com/office/officeart/2008/layout/LinedList"/>
    <dgm:cxn modelId="{4664DAF9-7444-4E19-AD31-55056199A8DC}" type="presParOf" srcId="{260A486E-B712-4014-88AD-6C67C3D505EE}" destId="{FFA2EA19-F1D3-46E8-B6FC-30C79FB72603}" srcOrd="0" destOrd="0" presId="urn:microsoft.com/office/officeart/2008/layout/LinedList"/>
    <dgm:cxn modelId="{3C0BDBD2-275D-41EE-A3D8-A0B774F7DD78}" type="presParOf" srcId="{260A486E-B712-4014-88AD-6C67C3D505EE}" destId="{74822A6D-9174-4708-B020-31F0A80E3E53}" srcOrd="1" destOrd="0" presId="urn:microsoft.com/office/officeart/2008/layout/LinedList"/>
    <dgm:cxn modelId="{6C7FD185-25D0-432E-9BBD-CDC79D03945D}" type="presParOf" srcId="{B1EF3EEF-5276-4729-87D6-C45AB4382149}" destId="{08D48B8F-E128-484E-AF36-45F420973C36}" srcOrd="10" destOrd="0" presId="urn:microsoft.com/office/officeart/2008/layout/LinedList"/>
    <dgm:cxn modelId="{FF5F7040-DF68-4034-B151-08FB08562467}" type="presParOf" srcId="{B1EF3EEF-5276-4729-87D6-C45AB4382149}" destId="{6F6EA0E3-A862-49A1-9D07-7A2E9D7BBBF9}" srcOrd="11" destOrd="0" presId="urn:microsoft.com/office/officeart/2008/layout/LinedList"/>
    <dgm:cxn modelId="{84136FCB-4531-41EC-BD82-66BC984791C5}" type="presParOf" srcId="{6F6EA0E3-A862-49A1-9D07-7A2E9D7BBBF9}" destId="{7B0B8A23-0434-451B-B202-DA1FEFCE0D98}" srcOrd="0" destOrd="0" presId="urn:microsoft.com/office/officeart/2008/layout/LinedList"/>
    <dgm:cxn modelId="{AEAD4940-6C8F-4247-B241-68DE4BFC59E9}" type="presParOf" srcId="{6F6EA0E3-A862-49A1-9D07-7A2E9D7BBBF9}" destId="{CEE59DFE-1F35-4589-9683-3A42687FE8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FF79BC-C5A1-4E35-8A0D-9E5D4B64C88E}">
      <dsp:nvSpPr>
        <dsp:cNvPr id="0" name=""/>
        <dsp:cNvSpPr/>
      </dsp:nvSpPr>
      <dsp:spPr>
        <a:xfrm>
          <a:off x="0" y="2560"/>
          <a:ext cx="10369153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5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0CCE50-A043-400A-BD2B-DDC4B1C5552C}">
      <dsp:nvSpPr>
        <dsp:cNvPr id="0" name=""/>
        <dsp:cNvSpPr/>
      </dsp:nvSpPr>
      <dsp:spPr>
        <a:xfrm>
          <a:off x="0" y="2560"/>
          <a:ext cx="10369153" cy="873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1" kern="1200" dirty="0" smtClean="0">
              <a:solidFill>
                <a:schemeClr val="tx2">
                  <a:lumMod val="75000"/>
                </a:schemeClr>
              </a:solidFill>
            </a:rPr>
            <a:t>- </a:t>
          </a:r>
          <a:r>
            <a:rPr lang="ru-RU" sz="1900" b="1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Продолжительность работы </a:t>
          </a:r>
          <a:r>
            <a:rPr lang="ru-RU" sz="1800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(привлечение самозанятого данным ЮЛ/ИП на регулярной основе (в период более 3 месяцев))</a:t>
          </a:r>
          <a:endParaRPr lang="ru-RU" sz="18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560"/>
        <a:ext cx="10369153" cy="873276"/>
      </dsp:txXfrm>
    </dsp:sp>
    <dsp:sp modelId="{551B7812-E425-47E1-B029-2FE22680C608}">
      <dsp:nvSpPr>
        <dsp:cNvPr id="0" name=""/>
        <dsp:cNvSpPr/>
      </dsp:nvSpPr>
      <dsp:spPr>
        <a:xfrm>
          <a:off x="0" y="875837"/>
          <a:ext cx="10369153" cy="0"/>
        </a:xfrm>
        <a:prstGeom prst="line">
          <a:avLst/>
        </a:prstGeom>
        <a:gradFill rotWithShape="0">
          <a:gsLst>
            <a:gs pos="0">
              <a:schemeClr val="accent5">
                <a:hueOff val="1634391"/>
                <a:satOff val="1115"/>
                <a:lumOff val="-3137"/>
                <a:alphaOff val="0"/>
                <a:tint val="0"/>
              </a:schemeClr>
            </a:gs>
            <a:gs pos="44000">
              <a:schemeClr val="accent5">
                <a:hueOff val="1634391"/>
                <a:satOff val="1115"/>
                <a:lumOff val="-3137"/>
                <a:alphaOff val="0"/>
                <a:tint val="60000"/>
                <a:satMod val="120000"/>
              </a:schemeClr>
            </a:gs>
            <a:gs pos="100000">
              <a:schemeClr val="accent5">
                <a:hueOff val="1634391"/>
                <a:satOff val="1115"/>
                <a:lumOff val="-3137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1634391"/>
              <a:satOff val="1115"/>
              <a:lumOff val="-31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3BCF003-4FC2-4DD0-834C-5B576C24C5F7}">
      <dsp:nvSpPr>
        <dsp:cNvPr id="0" name=""/>
        <dsp:cNvSpPr/>
      </dsp:nvSpPr>
      <dsp:spPr>
        <a:xfrm>
          <a:off x="0" y="875837"/>
          <a:ext cx="10369153" cy="873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900" b="1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Единственный источник </a:t>
          </a:r>
          <a:r>
            <a:rPr lang="ru-RU" sz="1800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(организация (ИП) осуществляет выплаты в пользу самозанятых, у которых отсутствуют иные источники доходов либо доход, полученный по ГПД, является основным (в части доходов, полученных при применении специального налогового режима  НПД))</a:t>
          </a:r>
          <a:endParaRPr lang="ru-RU" sz="18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875837"/>
        <a:ext cx="10369153" cy="873276"/>
      </dsp:txXfrm>
    </dsp:sp>
    <dsp:sp modelId="{645D267F-8F59-41B9-B484-E1DBE4C5CB9A}">
      <dsp:nvSpPr>
        <dsp:cNvPr id="0" name=""/>
        <dsp:cNvSpPr/>
      </dsp:nvSpPr>
      <dsp:spPr>
        <a:xfrm>
          <a:off x="0" y="1749113"/>
          <a:ext cx="10369153" cy="0"/>
        </a:xfrm>
        <a:prstGeom prst="line">
          <a:avLst/>
        </a:prstGeom>
        <a:gradFill rotWithShape="0">
          <a:gsLst>
            <a:gs pos="0">
              <a:schemeClr val="accent5">
                <a:hueOff val="3268782"/>
                <a:satOff val="2231"/>
                <a:lumOff val="-6274"/>
                <a:alphaOff val="0"/>
                <a:tint val="0"/>
              </a:schemeClr>
            </a:gs>
            <a:gs pos="44000">
              <a:schemeClr val="accent5">
                <a:hueOff val="3268782"/>
                <a:satOff val="2231"/>
                <a:lumOff val="-6274"/>
                <a:alphaOff val="0"/>
                <a:tint val="60000"/>
                <a:satMod val="120000"/>
              </a:schemeClr>
            </a:gs>
            <a:gs pos="100000">
              <a:schemeClr val="accent5">
                <a:hueOff val="3268782"/>
                <a:satOff val="2231"/>
                <a:lumOff val="-6274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3268782"/>
              <a:satOff val="2231"/>
              <a:lumOff val="-62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26A0F10-644C-4178-959D-3715FD44BBA9}">
      <dsp:nvSpPr>
        <dsp:cNvPr id="0" name=""/>
        <dsp:cNvSpPr/>
      </dsp:nvSpPr>
      <dsp:spPr>
        <a:xfrm>
          <a:off x="0" y="1749113"/>
          <a:ext cx="10369153" cy="873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Периодичность выплат </a:t>
          </a:r>
          <a:r>
            <a:rPr lang="ru-RU" sz="1800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(прослеживается явная и регулярная ежемесячная периодичность выплат в пользу самозанятого (1 – 2 раза в месяц))</a:t>
          </a:r>
          <a:endParaRPr lang="ru-RU" sz="18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49113"/>
        <a:ext cx="10369153" cy="873276"/>
      </dsp:txXfrm>
    </dsp:sp>
    <dsp:sp modelId="{27C534E8-E42B-42A4-829B-68B1D503A24B}">
      <dsp:nvSpPr>
        <dsp:cNvPr id="0" name=""/>
        <dsp:cNvSpPr/>
      </dsp:nvSpPr>
      <dsp:spPr>
        <a:xfrm>
          <a:off x="0" y="2622390"/>
          <a:ext cx="10369153" cy="0"/>
        </a:xfrm>
        <a:prstGeom prst="line">
          <a:avLst/>
        </a:prstGeom>
        <a:gradFill rotWithShape="0">
          <a:gsLst>
            <a:gs pos="0">
              <a:schemeClr val="accent5">
                <a:hueOff val="4903174"/>
                <a:satOff val="3346"/>
                <a:lumOff val="-9411"/>
                <a:alphaOff val="0"/>
                <a:tint val="0"/>
              </a:schemeClr>
            </a:gs>
            <a:gs pos="44000">
              <a:schemeClr val="accent5">
                <a:hueOff val="4903174"/>
                <a:satOff val="3346"/>
                <a:lumOff val="-9411"/>
                <a:alphaOff val="0"/>
                <a:tint val="60000"/>
                <a:satMod val="120000"/>
              </a:schemeClr>
            </a:gs>
            <a:gs pos="100000">
              <a:schemeClr val="accent5">
                <a:hueOff val="4903174"/>
                <a:satOff val="3346"/>
                <a:lumOff val="-9411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4903174"/>
              <a:satOff val="3346"/>
              <a:lumOff val="-94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FD30734-FE9A-456B-9235-625ADAA098A0}">
      <dsp:nvSpPr>
        <dsp:cNvPr id="0" name=""/>
        <dsp:cNvSpPr/>
      </dsp:nvSpPr>
      <dsp:spPr>
        <a:xfrm>
          <a:off x="0" y="2622390"/>
          <a:ext cx="10369153" cy="873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Централизованный учет </a:t>
          </a:r>
          <a:r>
            <a:rPr lang="ru-RU" sz="1800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(формирование чеков с одного устройства) </a:t>
          </a:r>
          <a:endParaRPr lang="ru-RU" sz="18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622390"/>
        <a:ext cx="10369153" cy="873276"/>
      </dsp:txXfrm>
    </dsp:sp>
    <dsp:sp modelId="{2F392E2C-CBD7-4239-8AEF-62BC9BE49EB9}">
      <dsp:nvSpPr>
        <dsp:cNvPr id="0" name=""/>
        <dsp:cNvSpPr/>
      </dsp:nvSpPr>
      <dsp:spPr>
        <a:xfrm>
          <a:off x="0" y="3495666"/>
          <a:ext cx="10369153" cy="0"/>
        </a:xfrm>
        <a:prstGeom prst="line">
          <a:avLst/>
        </a:prstGeom>
        <a:gradFill rotWithShape="0">
          <a:gsLst>
            <a:gs pos="0">
              <a:schemeClr val="accent5">
                <a:hueOff val="6537565"/>
                <a:satOff val="4462"/>
                <a:lumOff val="-12548"/>
                <a:alphaOff val="0"/>
                <a:tint val="0"/>
              </a:schemeClr>
            </a:gs>
            <a:gs pos="44000">
              <a:schemeClr val="accent5">
                <a:hueOff val="6537565"/>
                <a:satOff val="4462"/>
                <a:lumOff val="-12548"/>
                <a:alphaOff val="0"/>
                <a:tint val="60000"/>
                <a:satMod val="120000"/>
              </a:schemeClr>
            </a:gs>
            <a:gs pos="100000">
              <a:schemeClr val="accent5">
                <a:hueOff val="6537565"/>
                <a:satOff val="4462"/>
                <a:lumOff val="-12548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6537565"/>
              <a:satOff val="4462"/>
              <a:lumOff val="-125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A2EA19-F1D3-46E8-B6FC-30C79FB72603}">
      <dsp:nvSpPr>
        <dsp:cNvPr id="0" name=""/>
        <dsp:cNvSpPr/>
      </dsp:nvSpPr>
      <dsp:spPr>
        <a:xfrm>
          <a:off x="0" y="3495666"/>
          <a:ext cx="10369153" cy="873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Групповые переходы  </a:t>
          </a:r>
          <a:r>
            <a:rPr lang="ru-RU" sz="1800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(выплаты осуществляются в пользу самозанятых, которые ранее работали в одной организации)</a:t>
          </a:r>
          <a:endParaRPr lang="ru-RU" sz="18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495666"/>
        <a:ext cx="10369153" cy="873276"/>
      </dsp:txXfrm>
    </dsp:sp>
    <dsp:sp modelId="{08D48B8F-E128-484E-AF36-45F420973C36}">
      <dsp:nvSpPr>
        <dsp:cNvPr id="0" name=""/>
        <dsp:cNvSpPr/>
      </dsp:nvSpPr>
      <dsp:spPr>
        <a:xfrm>
          <a:off x="0" y="4368942"/>
          <a:ext cx="10369153" cy="0"/>
        </a:xfrm>
        <a:prstGeom prst="line">
          <a:avLst/>
        </a:prstGeom>
        <a:gradFill rotWithShape="0">
          <a:gsLst>
            <a:gs pos="0">
              <a:schemeClr val="accent5">
                <a:hueOff val="8171956"/>
                <a:satOff val="5577"/>
                <a:lumOff val="-15685"/>
                <a:alphaOff val="0"/>
                <a:tint val="0"/>
              </a:schemeClr>
            </a:gs>
            <a:gs pos="44000">
              <a:schemeClr val="accent5">
                <a:hueOff val="8171956"/>
                <a:satOff val="5577"/>
                <a:lumOff val="-15685"/>
                <a:alphaOff val="0"/>
                <a:tint val="60000"/>
                <a:satMod val="120000"/>
              </a:schemeClr>
            </a:gs>
            <a:gs pos="100000">
              <a:schemeClr val="accent5">
                <a:hueOff val="8171956"/>
                <a:satOff val="5577"/>
                <a:lumOff val="-15685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8171956"/>
              <a:satOff val="5577"/>
              <a:lumOff val="-156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B0B8A23-0434-451B-B202-DA1FEFCE0D98}">
      <dsp:nvSpPr>
        <dsp:cNvPr id="0" name=""/>
        <dsp:cNvSpPr/>
      </dsp:nvSpPr>
      <dsp:spPr>
        <a:xfrm>
          <a:off x="0" y="4368942"/>
          <a:ext cx="10369153" cy="873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Прямые нарушения </a:t>
          </a:r>
          <a:r>
            <a:rPr lang="ru-RU" sz="1800" i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(работа с самозанятыми, которые являлись сотрудниками данной организации (ИП) менее дух лет назад)</a:t>
          </a:r>
          <a:endParaRPr lang="ru-RU" sz="18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368942"/>
        <a:ext cx="10369153" cy="873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FBF3B-5564-4298-B6A5-789ABC21D157}" type="datetimeFigureOut">
              <a:rPr lang="ru-RU" smtClean="0"/>
              <a:t>19.07.2023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1319D-9922-43A7-B9D9-7C875ABCAC0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108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60" cy="49641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9" y="4"/>
            <a:ext cx="2945660" cy="49641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851BFEE2-8C22-486B-B394-4F571AC208F5}" type="datetimeFigureOut">
              <a:rPr lang="ru-RU" smtClean="0"/>
              <a:t>19.07.2023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8" rIns="92297" bIns="4614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715911"/>
            <a:ext cx="5438140" cy="4467702"/>
          </a:xfrm>
          <a:prstGeom prst="rect">
            <a:avLst/>
          </a:prstGeom>
        </p:spPr>
        <p:txBody>
          <a:bodyPr vert="horz" lIns="92297" tIns="46148" rIns="92297" bIns="4614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30094"/>
            <a:ext cx="2945660" cy="49641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9" y="9430094"/>
            <a:ext cx="2945660" cy="49641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3DCD607D-6DB4-4588-82CA-05EC035ADA5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12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E33E-BD9E-46F5-8A0B-C3822A099897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DBD0-56F5-451C-9F7E-CEAB5EB20884}" type="slidenum">
              <a:rPr lang="ru-RU" smtClean="0"/>
              <a:t>‹#›</a:t>
            </a:fld>
            <a:endParaRPr lang="ru-RU"/>
          </a:p>
        </p:txBody>
      </p:sp>
      <p:pic>
        <p:nvPicPr>
          <p:cNvPr id="17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811" y="1428"/>
            <a:ext cx="12190189" cy="6855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825" y="1914"/>
            <a:ext cx="12190191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6862" y="1606883"/>
            <a:ext cx="9760919" cy="4829253"/>
          </a:xfrm>
        </p:spPr>
        <p:txBody>
          <a:bodyPr/>
          <a:lstStyle>
            <a:lvl1pPr marL="329028" indent="0">
              <a:buFontTx/>
              <a:buNone/>
              <a:defRPr b="1">
                <a:latin typeface="+mj-lt"/>
              </a:defRPr>
            </a:lvl1pPr>
            <a:lvl2pPr marL="326156" indent="2880">
              <a:defRPr>
                <a:latin typeface="+mj-lt"/>
              </a:defRPr>
            </a:lvl2pPr>
            <a:lvl3pPr marL="568980" indent="-235638">
              <a:tabLst/>
              <a:defRPr>
                <a:latin typeface="+mj-lt"/>
              </a:defRPr>
            </a:lvl3pPr>
            <a:lvl4pPr marL="0" indent="326156">
              <a:lnSpc>
                <a:spcPts val="1633"/>
              </a:lnSpc>
              <a:spcBef>
                <a:spcPts val="363"/>
              </a:spcBef>
              <a:defRPr>
                <a:latin typeface="+mj-lt"/>
              </a:defRPr>
            </a:lvl4pPr>
            <a:lvl5pPr>
              <a:lnSpc>
                <a:spcPts val="1633"/>
              </a:lnSpc>
              <a:spcBef>
                <a:spcPts val="36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902186" y="5127081"/>
            <a:ext cx="1231491" cy="376853"/>
          </a:xfrm>
          <a:prstGeom prst="rect">
            <a:avLst/>
          </a:prstGeom>
          <a:noFill/>
        </p:spPr>
        <p:txBody>
          <a:bodyPr wrap="square" lIns="82761" tIns="41381" rIns="82761" bIns="41381" rtlCol="0">
            <a:noAutofit/>
          </a:bodyPr>
          <a:lstStyle/>
          <a:p>
            <a:pPr defTabSz="944051"/>
            <a:endParaRPr lang="ru-RU" sz="1905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096847" y="501081"/>
            <a:ext cx="9782922" cy="1105803"/>
          </a:xfrm>
        </p:spPr>
        <p:txBody>
          <a:bodyPr/>
          <a:lstStyle>
            <a:lvl1pPr marL="0" marR="0" indent="0" defTabSz="94405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405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35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" y="472"/>
            <a:ext cx="12190191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6862" y="1606883"/>
            <a:ext cx="9760919" cy="4829253"/>
          </a:xfrm>
        </p:spPr>
        <p:txBody>
          <a:bodyPr/>
          <a:lstStyle>
            <a:lvl1pPr marL="329028" indent="0">
              <a:buFontTx/>
              <a:buNone/>
              <a:defRPr b="1">
                <a:latin typeface="+mj-lt"/>
              </a:defRPr>
            </a:lvl1pPr>
            <a:lvl2pPr marL="329028" indent="0">
              <a:defRPr>
                <a:latin typeface="+mj-lt"/>
              </a:defRPr>
            </a:lvl2pPr>
            <a:lvl3pPr marL="568980" indent="-235638">
              <a:defRPr>
                <a:latin typeface="+mj-lt"/>
              </a:defRPr>
            </a:lvl3pPr>
            <a:lvl4pPr marL="0" indent="326156">
              <a:defRPr>
                <a:latin typeface="+mj-lt"/>
              </a:defRPr>
            </a:lvl4pPr>
            <a:lvl5pPr marL="1298884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1095901" y="501081"/>
            <a:ext cx="9783869" cy="1105803"/>
          </a:xfrm>
        </p:spPr>
        <p:txBody>
          <a:bodyPr/>
          <a:lstStyle>
            <a:lvl1pPr marL="0" marR="0" indent="0" defTabSz="94405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405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45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E33E-BD9E-46F5-8A0B-C3822A099897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825" y="1914"/>
            <a:ext cx="12190191" cy="685561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7902186" y="5127081"/>
            <a:ext cx="1231491" cy="376853"/>
          </a:xfrm>
          <a:prstGeom prst="rect">
            <a:avLst/>
          </a:prstGeom>
          <a:noFill/>
        </p:spPr>
        <p:txBody>
          <a:bodyPr wrap="square" lIns="82761" tIns="41381" rIns="82761" bIns="41381" rtlCol="0">
            <a:noAutofit/>
          </a:bodyPr>
          <a:lstStyle/>
          <a:p>
            <a:pPr defTabSz="944051"/>
            <a:endParaRPr lang="ru-RU" sz="1905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E33E-BD9E-46F5-8A0B-C3822A099897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" y="2"/>
            <a:ext cx="12190191" cy="6855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E33E-BD9E-46F5-8A0B-C3822A099897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825" y="1914"/>
            <a:ext cx="12190191" cy="6855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825" y="1914"/>
            <a:ext cx="12190191" cy="6855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defTabSz="944051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defTabSz="944051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defTabSz="944051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944051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17" r:id="rId12"/>
    <p:sldLayoutId id="2147483818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695400" y="885825"/>
            <a:ext cx="10585176" cy="594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профессиональный доход (НПД) введён в России с 1 января 2019 года в соответствии с Законом  422-ФЗ от 23.11.2018 года. 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НПД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специальный налоговый режим для физлиц (как зарегистрированных в качестве ИП, так и не зарегистрированных), у которых небольшой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бизнес.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рассчитывается только с полученного самозанятым дохода (4 % с доходов полученных от физических лиц, 6 % с доходов от юридических лиц.) </a:t>
            </a:r>
          </a:p>
          <a:p>
            <a:pPr algn="just"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Работодатели стараются оптимизировать свои налоговые отчисления за счёт злоупотребления использования труда самозанятого: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трудовому договору за работника надо платить взносы - 30% от зарплаты, удерживать и перечислять в бюджет 13 % НДФЛ;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самозанятого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налоги и взносы не уплачиваются, сам платит НПД.</a:t>
            </a:r>
          </a:p>
          <a:p>
            <a:pPr marL="285750" indent="-285750" algn="just">
              <a:buFont typeface="Wingdings" panose="05000000000000000000" pitchFamily="2" charset="2"/>
              <a:buChar char="v"/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Необоснованная налоговая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выгода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уменьшение налога, формально соответствующее закону, но по сути являющееся обогащением за счет бюджета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Типичные примеры налоговых схем – 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подмена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трудовых отношений с наемными</a:t>
            </a:r>
            <a:r>
              <a:rPr lang="en-US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сотрудниками,</a:t>
            </a:r>
            <a:r>
              <a:rPr lang="en-US" altLang="ru-RU" sz="20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самозанятыми.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  <a:defRPr/>
            </a:pPr>
            <a:endParaRPr lang="ru-RU" sz="1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6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659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39416" y="404664"/>
            <a:ext cx="10991517" cy="100811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1043056"/>
            <a:r>
              <a:rPr 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ХАРАКТЕРНЫЕ ПРИЗНАКИ ТРУДОВЫХ ОТНОШЕНИЙ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(Постановление Пленума Верховного Суда РФ от 29.05.2018 № 15)</a:t>
            </a:r>
            <a:r>
              <a:rPr lang="ru-RU" sz="2400" i="1" smtClean="0">
                <a:solidFill>
                  <a:sysClr val="windowText" lastClr="000000"/>
                </a:solidFill>
              </a:rPr>
              <a:t/>
            </a:r>
            <a:br>
              <a:rPr lang="ru-RU" sz="2400" i="1" smtClean="0">
                <a:solidFill>
                  <a:sysClr val="windowText" lastClr="000000"/>
                </a:solidFill>
              </a:rPr>
            </a:br>
            <a:endParaRPr lang="ru-RU" sz="2400" i="1" dirty="0">
              <a:solidFill>
                <a:srgbClr val="F79646">
                  <a:lumMod val="75000"/>
                </a:srgbClr>
              </a:solidFill>
              <a:ea typeface="+mn-ea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99456" y="1736771"/>
            <a:ext cx="3960440" cy="109046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подчинение работника действующим правилам внутреннего трудового распорядка, графику работы (сменности)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99456" y="3055439"/>
            <a:ext cx="3960440" cy="127296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работодателем расходов, связанных с поездками работника в целях выполнения работы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99456" y="4552571"/>
            <a:ext cx="3960440" cy="100921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интегрированность работника в организационную структуру работодателя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99456" y="5789987"/>
            <a:ext cx="3960440" cy="80721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работником трудовой функции за плату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00554" y="1732970"/>
            <a:ext cx="4286338" cy="109426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периодических выплат работнику, которые являются для него единственным и (или) основным источником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38419" y="3055439"/>
            <a:ext cx="4248472" cy="126892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личном выполнении работником определенной работы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18860" y="4552571"/>
            <a:ext cx="4268032" cy="100921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работодателем условий труда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44072" y="5789987"/>
            <a:ext cx="4242819" cy="80721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устойчивый и стабильный характер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412873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8834" y="332656"/>
            <a:ext cx="10833790" cy="1019916"/>
          </a:xfrm>
          <a:prstGeom prst="rect">
            <a:avLst/>
          </a:prstGeom>
        </p:spPr>
        <p:txBody>
          <a:bodyPr vert="horz" lIns="104087" tIns="52043" rIns="104087" bIns="5204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РИСКИ ДЛЯ ОРГАНИЗАЦИЙ В ЧАСТИ ПОДМЕНЫ ТРУДОВЫХ ОТНОШЕНИЙ ГРАЖДАНСКО-ПРАВОВЫМИ ПОСРЕДСТВОМ ПРИВЛЕЧЕНИЯ САМОЗАНЯТЫХ :</a:t>
            </a:r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50151468"/>
              </p:ext>
            </p:extLst>
          </p:nvPr>
        </p:nvGraphicFramePr>
        <p:xfrm>
          <a:off x="1055440" y="1484784"/>
          <a:ext cx="10369154" cy="5244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893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E20E89E6-FE54-4E13-859C-1FA908D70D39}" type="slidenum">
              <a:rPr lang="ru-RU" sz="2400" b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576388" y="501650"/>
            <a:ext cx="10615612" cy="550863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ПОЛОЖИТЕЛЬНЫЙ ПРИМЕР в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организации Основной вид деятельности которой «Деятельность в области архитектуры»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15680" y="1340768"/>
            <a:ext cx="5603970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СМЗ для организации выполняют работы по разработке проектной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документации 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свободное время, при этом  имеют основное место работы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87688" y="2420888"/>
            <a:ext cx="5531962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Даты выплаты заработной платы не совпадает с датами выплат в ООО в пользу СМЗ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87688" y="3257334"/>
            <a:ext cx="5531962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Снижения штатных сотрудников после привлечения СМЗ в ООО не установлено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87688" y="4087623"/>
            <a:ext cx="5531962" cy="8535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Предметом договора является конкретное задание, указан конечный результат, а также объект для которого выполняются проектные работы)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87688" y="5157192"/>
            <a:ext cx="5531962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ЮЛ не предоставляет СМЗ рабочее место, материалы, оргтехнику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87688" y="5934150"/>
            <a:ext cx="5531962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В качестве плательщиков НПД, СМЗ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оказывают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аналогичные работы другим клиентам</a:t>
            </a:r>
          </a:p>
        </p:txBody>
      </p:sp>
      <p:pic>
        <p:nvPicPr>
          <p:cNvPr id="1026" name="Picture 2" descr="G:\otdel\023\Власова\Для Южаниной С.А\image1.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75" y="1567178"/>
            <a:ext cx="2762688" cy="19548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tdel\023\Власова\Для Южаниной С.А\image0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1260888"/>
            <a:ext cx="2979113" cy="35002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176" y="4437112"/>
            <a:ext cx="1757614" cy="21451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Стрелка вверх 16"/>
          <p:cNvSpPr/>
          <p:nvPr/>
        </p:nvSpPr>
        <p:spPr>
          <a:xfrm>
            <a:off x="1366616" y="3561068"/>
            <a:ext cx="374903" cy="785252"/>
          </a:xfrm>
          <a:prstGeom prst="upArrow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Стрелка вверх 17"/>
          <p:cNvSpPr/>
          <p:nvPr/>
        </p:nvSpPr>
        <p:spPr>
          <a:xfrm rot="10800000">
            <a:off x="1956983" y="3581370"/>
            <a:ext cx="374903" cy="785252"/>
          </a:xfrm>
          <a:prstGeom prst="upArrow">
            <a:avLst/>
          </a:prstGeom>
          <a:noFill/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7580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E20E89E6-FE54-4E13-859C-1FA908D70D39}" type="slidenum">
              <a:rPr lang="ru-RU" sz="2400" b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576388" y="501650"/>
            <a:ext cx="10615612" cy="982663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ПОЛОЖИТЕЛЬНЫЙ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ПРИМЕР Организация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занимается  дополнительным образованием детей и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взрослых и привлекает СМЗ для подготовки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к ЕГЭ и ОГЭ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08209" y="1700808"/>
            <a:ext cx="5180078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СМЗ имеет основное место работы в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других образовательных учреждениях (лицеях, школах, университетах)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19894" y="3698248"/>
            <a:ext cx="5168393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Различные даты, размер и количество выплат в пользу СМЗ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19895" y="2831366"/>
            <a:ext cx="5168393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ЮЛ имеет штатных сотрудников - преподавателей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19895" y="4561606"/>
            <a:ext cx="5201812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Услуги оказываются СМЗ без установленной периодичности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в свободное время)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08209" y="5641624"/>
            <a:ext cx="5213498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Место оказания услуг: офис ЮЛ или 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в режиме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online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1366616" y="3561068"/>
            <a:ext cx="374903" cy="785252"/>
          </a:xfrm>
          <a:prstGeom prst="upArrow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Стрелка вверх 17"/>
          <p:cNvSpPr/>
          <p:nvPr/>
        </p:nvSpPr>
        <p:spPr>
          <a:xfrm rot="10800000">
            <a:off x="1956983" y="3581370"/>
            <a:ext cx="374903" cy="785252"/>
          </a:xfrm>
          <a:prstGeom prst="upArrow">
            <a:avLst/>
          </a:prstGeom>
          <a:noFill/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1333079"/>
            <a:ext cx="2898775" cy="289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G:\otdel\023\Власова\Для Южаниной С.А\image0.jpe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7" r="6982"/>
          <a:stretch/>
        </p:blipFill>
        <p:spPr bwMode="auto">
          <a:xfrm>
            <a:off x="551384" y="1484784"/>
            <a:ext cx="2880319" cy="20879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:\otdel\023\Власова\Для Южаниной С.А\image1.jpe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4424476"/>
            <a:ext cx="1841999" cy="21464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28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E20E89E6-FE54-4E13-859C-1FA908D70D39}" type="slidenum">
              <a:rPr lang="ru-RU" sz="2400" b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576388" y="332656"/>
            <a:ext cx="10615612" cy="803275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ОТРИЦАТЕЛЬНЫЙ ПРИМЕР </a:t>
            </a:r>
            <a:b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занимается строительством жилых и нежилых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зданий 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34070" y="2276872"/>
            <a:ext cx="565827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СМЗ не имеет основное место работы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5720" y="3176973"/>
            <a:ext cx="5636342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В штате  ЮЛ отсутствуют сотрудники с данной профессией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5720" y="4042586"/>
            <a:ext cx="561662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Договор с СМЗ  не содержит</a:t>
            </a:r>
          </a:p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 задание и объем работ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5720" y="4917980"/>
            <a:ext cx="561662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Срок договора 1 год с последующей пролонгацией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5720" y="5733256"/>
            <a:ext cx="561662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Установлена ежемесячная оплата исходя из отработанного  времени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1366616" y="3561068"/>
            <a:ext cx="374903" cy="785252"/>
          </a:xfrm>
          <a:prstGeom prst="upArrow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Стрелка вверх 17"/>
          <p:cNvSpPr/>
          <p:nvPr/>
        </p:nvSpPr>
        <p:spPr>
          <a:xfrm rot="10800000">
            <a:off x="1956983" y="3581370"/>
            <a:ext cx="374903" cy="785252"/>
          </a:xfrm>
          <a:prstGeom prst="upArrow">
            <a:avLst/>
          </a:prstGeom>
          <a:noFill/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30" name="Picture 6" descr="G:\otdel\023\Власова\св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1" r="31382" b="5974"/>
          <a:stretch/>
        </p:blipFill>
        <p:spPr bwMode="auto">
          <a:xfrm>
            <a:off x="839416" y="4407669"/>
            <a:ext cx="2016223" cy="2283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G:\otdel\023\Власова\св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3" y="1305525"/>
            <a:ext cx="2736304" cy="21954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:\otdel\023\Власова\image6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524" y="1740552"/>
            <a:ext cx="2898775" cy="30335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3594796" y="1416516"/>
            <a:ext cx="561662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СМЗ выполняют сварочно-монтажные работы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постоянно продолжительное время </a:t>
            </a:r>
          </a:p>
        </p:txBody>
      </p:sp>
    </p:spTree>
    <p:extLst>
      <p:ext uri="{BB962C8B-B14F-4D97-AF65-F5344CB8AC3E}">
        <p14:creationId xmlns:p14="http://schemas.microsoft.com/office/powerpoint/2010/main" val="47472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z="2400" b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ru-RU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576388" y="501650"/>
            <a:ext cx="10615612" cy="550863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ОТРИЦАТЕЛЬНЫЙ ПРИМЕР 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основной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вид деятельности Организации «Деятельность автомобильного грузового транспорта»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2649" y="1684655"/>
            <a:ext cx="5331663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Регистрация в качестве СМЗ по просьбе ЮЛ 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4912" y="2636912"/>
            <a:ext cx="5349399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Обязанности СМЗ не отличаются от обязанностей штатных водителей ЮЛ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23568" y="4471923"/>
            <a:ext cx="5380743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Оказание услуг на постоянной основе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23569" y="3561068"/>
            <a:ext cx="5380742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Длительный срок договора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1366616" y="3561068"/>
            <a:ext cx="374903" cy="785252"/>
          </a:xfrm>
          <a:prstGeom prst="upArrow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Стрелка вверх 17"/>
          <p:cNvSpPr/>
          <p:nvPr/>
        </p:nvSpPr>
        <p:spPr>
          <a:xfrm rot="10800000">
            <a:off x="1956983" y="3581370"/>
            <a:ext cx="374903" cy="785252"/>
          </a:xfrm>
          <a:prstGeom prst="upArrow">
            <a:avLst/>
          </a:prstGeom>
          <a:noFill/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4" name="Picture 3" descr="G:\otdel\023\Власова\груз 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21" y="4471923"/>
            <a:ext cx="2706625" cy="20299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G:\otdel\023\Власова\груз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6" r="7395"/>
          <a:stretch/>
        </p:blipFill>
        <p:spPr bwMode="auto">
          <a:xfrm>
            <a:off x="652654" y="1564655"/>
            <a:ext cx="2829699" cy="19363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G:\otdel\023\Власова\image5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1372419"/>
            <a:ext cx="2777572" cy="33887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3525262" y="5373216"/>
            <a:ext cx="5451057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+mj-ea"/>
                <a:cs typeface="Times New Roman" panose="02020603050405020304" pitchFamily="18" charset="0"/>
              </a:rPr>
              <a:t>СМЗ не имеют иных источников дохода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86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39416" y="404664"/>
            <a:ext cx="10991517" cy="100811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1043056"/>
            <a:r>
              <a:rPr lang="ru-RU" sz="2400" dirty="0" smtClean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ПОСЛЕДСТВИЯ ДЛЯ САМОЗАНЯТЫХ ПРИ ПОДМЕНЕ ТРУДОВЫХ ОТНОШЕНИЙ</a:t>
            </a:r>
            <a:endParaRPr lang="ru-RU" sz="2400" i="1" dirty="0">
              <a:solidFill>
                <a:srgbClr val="F79646">
                  <a:lumMod val="75000"/>
                </a:srgbClr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27848" y="1340768"/>
            <a:ext cx="6840760" cy="187220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Отсутствие социальных гарантий:</a:t>
            </a:r>
          </a:p>
          <a:p>
            <a:pPr marL="285750" indent="-285750" algn="ctr">
              <a:buFontTx/>
              <a:buChar char="-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Не предоставляется оплачиваемый отпуск;</a:t>
            </a:r>
          </a:p>
          <a:p>
            <a:pPr marL="285750" indent="-285750" algn="ctr">
              <a:buFontTx/>
              <a:buChar char="-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Не оплачивается больничный;</a:t>
            </a:r>
          </a:p>
          <a:p>
            <a:pPr marL="285750" indent="-285750" algn="ctr">
              <a:buFontTx/>
              <a:buChar char="-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Не предоставляются гарантии и компенсации, предусмотренные трудовы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м законодательством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9653" y="3400405"/>
            <a:ext cx="11080789" cy="127296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Государственное пенсионное обеспечение не в полном объеме (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самозанятые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 не платят страховые взносы, поэтому может назначаться только социальная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пенсия без учета стажа и баллов, которая значительно ниже)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3392" y="5057176"/>
            <a:ext cx="10945216" cy="100921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Нет возможности заявить имущественные вычет при покупке жилья или социальный вычет при оплате обучения, медицинских услуг и т.п., так как с выплат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самозанятому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 не удерживается НДФЛ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19" y="918721"/>
            <a:ext cx="3857625" cy="2294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865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6720079" y="4221088"/>
            <a:ext cx="5088545" cy="17389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 имеет рабочего места и регламента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Договор на выполнение разовой работы/услуги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чеке указывает понятное наименование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работы/услуги</a:t>
            </a:r>
            <a:endParaRPr lang="ru-RU" sz="2000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00150" y="260648"/>
            <a:ext cx="10991850" cy="590550"/>
          </a:xfrm>
        </p:spPr>
        <p:txBody>
          <a:bodyPr>
            <a:noAutofit/>
          </a:bodyPr>
          <a:lstStyle/>
          <a:p>
            <a:pPr lvl="0" defTabSz="1043056">
              <a:lnSpc>
                <a:spcPct val="100000"/>
              </a:lnSpc>
            </a:pPr>
            <a:r>
              <a:rPr lang="ru-RU" sz="2400" b="1" cap="none" dirty="0" smtClean="0">
                <a:ea typeface="+mn-ea"/>
                <a:cs typeface="+mn-cs"/>
              </a:rPr>
              <a:t>ПОДХОДЫ К ОПРЕДЕЛЕНИЮ РАБОТНИКА И САМОЗАНЯТОГО ЛИЦА</a:t>
            </a:r>
            <a:endParaRPr lang="ru-RU" sz="2400" b="1" i="1" cap="none" dirty="0">
              <a:solidFill>
                <a:srgbClr val="F79646">
                  <a:lumMod val="75000"/>
                </a:srgbClr>
              </a:solidFill>
              <a:ea typeface="+mn-ea"/>
              <a:cs typeface="+mn-cs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00855" y="1216110"/>
            <a:ext cx="6192688" cy="429741"/>
            <a:chOff x="3603731" y="986328"/>
            <a:chExt cx="6192688" cy="429741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5258236" y="1036879"/>
              <a:ext cx="2853987" cy="37919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603731" y="986328"/>
              <a:ext cx="619268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u="sng" dirty="0" smtClean="0">
                  <a:solidFill>
                    <a:schemeClr val="bg1"/>
                  </a:solidFill>
                </a:rPr>
                <a:t>ПРИЗНАКИ РАБОТНИКА</a:t>
              </a:r>
              <a:endParaRPr lang="ru-RU" sz="2000" b="1" u="sng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595085" y="1700808"/>
            <a:ext cx="5404227" cy="3624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Получает доход от 1-2 ЮЛ/ИП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Получает примерно равный доход от этого ЮЛ/ИП 1-2 раза в месяц на протяжении нескольких месяцев 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Встал на учет в качестве СМЗ одновременно с другими СМЗ, получающими доход у данного ЮЛ/ИП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5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Наличие типового </a:t>
            </a:r>
            <a:r>
              <a:rPr lang="ru-RU" sz="1650" dirty="0" err="1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неконкретизированного</a:t>
            </a:r>
            <a:r>
              <a:rPr lang="ru-RU" sz="165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договора, наименование </a:t>
            </a: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услуги не содержит конкретики и одинаковое у всех СМЗ у данного ЮЛ/ИП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Имел </a:t>
            </a:r>
            <a:r>
              <a:rPr lang="ru-RU" sz="165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ранее трудовые </a:t>
            </a: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отношения с данным ЮЛ/ИП или иными ЮЛ/ИП (возможно аффилированными), а после постановки на учет </a:t>
            </a:r>
            <a:r>
              <a:rPr lang="ru-RU" sz="165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качестве </a:t>
            </a:r>
            <a:r>
              <a:rPr lang="ru-RU" sz="165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плательщика НПД </a:t>
            </a:r>
            <a:r>
              <a:rPr lang="ru-RU" sz="165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прекратил </a:t>
            </a: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эти отношения</a:t>
            </a:r>
          </a:p>
          <a:p>
            <a:pPr algn="ctr">
              <a:lnSpc>
                <a:spcPct val="107000"/>
              </a:lnSpc>
            </a:pPr>
            <a:r>
              <a:rPr lang="ru-RU" sz="1650" b="1" u="sng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Более детальный анализ:</a:t>
            </a:r>
            <a:endParaRPr lang="ru-RU" sz="1650" b="1" u="sng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5085" y="5324942"/>
            <a:ext cx="6365011" cy="1450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Имеет график работы, рабочее </a:t>
            </a:r>
            <a:r>
              <a:rPr lang="ru-RU" sz="165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место, пропуск в организацию</a:t>
            </a:r>
            <a:endParaRPr lang="ru-RU" sz="1650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5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Возможно наличие регламента работы</a:t>
            </a:r>
            <a:endParaRPr lang="ru-RU" sz="1650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Работа имеет бессрочный характер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5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Отсутствует конечный результат работы</a:t>
            </a:r>
          </a:p>
          <a:p>
            <a:pPr>
              <a:lnSpc>
                <a:spcPct val="107000"/>
              </a:lnSpc>
            </a:pPr>
            <a:endParaRPr lang="ru-RU" sz="1650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87205" y="2224958"/>
            <a:ext cx="5120579" cy="20682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Получает доход от неограниченного количества ФЛ/ЮЛ/ИП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Получает доход сразу за разово выполненную работу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Доход не регулярный (по сумме и времени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6096000" y="1180235"/>
            <a:ext cx="6336704" cy="707886"/>
            <a:chOff x="4433884" y="4272430"/>
            <a:chExt cx="3809237" cy="707886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4858745" y="4321228"/>
              <a:ext cx="2546923" cy="65908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433884" y="4272430"/>
              <a:ext cx="380923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u="sng" dirty="0" smtClean="0">
                  <a:solidFill>
                    <a:schemeClr val="bg1"/>
                  </a:solidFill>
                </a:rPr>
                <a:t>ПРИЗНАКИ </a:t>
              </a:r>
              <a:r>
                <a:rPr lang="ru-RU" sz="2000" b="1" u="sng" dirty="0" smtClean="0">
                  <a:solidFill>
                    <a:schemeClr val="bg1"/>
                  </a:solidFill>
                </a:rPr>
                <a:t>САМОЗАНЯТОГО </a:t>
              </a:r>
            </a:p>
            <a:p>
              <a:pPr algn="ctr"/>
              <a:r>
                <a:rPr lang="ru-RU" sz="2000" b="1" u="sng" dirty="0" smtClean="0">
                  <a:solidFill>
                    <a:schemeClr val="bg1"/>
                  </a:solidFill>
                </a:rPr>
                <a:t>(кто такой </a:t>
              </a:r>
              <a:r>
                <a:rPr lang="ru-RU" sz="2000" b="1" u="sng" dirty="0" err="1" smtClean="0">
                  <a:solidFill>
                    <a:schemeClr val="bg1"/>
                  </a:solidFill>
                </a:rPr>
                <a:t>самозанятый</a:t>
              </a:r>
              <a:r>
                <a:rPr lang="ru-RU" sz="2000" b="1" u="sng" dirty="0" smtClean="0">
                  <a:solidFill>
                    <a:schemeClr val="bg1"/>
                  </a:solidFill>
                </a:rPr>
                <a:t>)</a:t>
              </a:r>
              <a:endParaRPr lang="ru-RU" sz="2000" b="1" u="sng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19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2676</TotalTime>
  <Words>880</Words>
  <Application>Microsoft Office PowerPoint</Application>
  <PresentationFormat>Произвольный</PresentationFormat>
  <Paragraphs>89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Презентация PowerPoint</vt:lpstr>
      <vt:lpstr>Презентация PowerPoint</vt:lpstr>
      <vt:lpstr>Презентация PowerPoint</vt:lpstr>
      <vt:lpstr>ПОЛОЖИТЕЛЬНЫЙ ПРИМЕР в организации Основной вид деятельности которой «Деятельность в области архитектуры»</vt:lpstr>
      <vt:lpstr>ПОЛОЖИТЕЛЬНЫЙ ПРИМЕР Организация занимается  дополнительным образованием детей и взрослых и привлекает СМЗ для подготовки к ЕГЭ и ОГЭ</vt:lpstr>
      <vt:lpstr>ОТРИЦАТЕЛЬНЫЙ ПРИМЕР  Организация занимается строительством жилых и нежилых зданий </vt:lpstr>
      <vt:lpstr>ОТРИЦАТЕЛЬНЫЙ ПРИМЕР  основной вид деятельности Организации «Деятельность автомобильного грузового транспорта» </vt:lpstr>
      <vt:lpstr>Презентация PowerPoint</vt:lpstr>
      <vt:lpstr>ПОДХОДЫ К ОПРЕДЕЛЕНИЮ РАБОТНИКА И САМОЗАНЯТОГО ЛИЦА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Новоселов Константин Викторович</dc:creator>
  <cp:lastModifiedBy>Тимофеева Оксана Викторовна</cp:lastModifiedBy>
  <cp:revision>1194</cp:revision>
  <cp:lastPrinted>2022-09-06T13:32:33Z</cp:lastPrinted>
  <dcterms:created xsi:type="dcterms:W3CDTF">2016-03-09T07:13:01Z</dcterms:created>
  <dcterms:modified xsi:type="dcterms:W3CDTF">2023-07-19T06:41:20Z</dcterms:modified>
</cp:coreProperties>
</file>