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2"/>
  </p:notesMasterIdLst>
  <p:sldIdLst>
    <p:sldId id="500" r:id="rId2"/>
    <p:sldId id="489" r:id="rId3"/>
    <p:sldId id="499" r:id="rId4"/>
    <p:sldId id="501" r:id="rId5"/>
    <p:sldId id="497" r:id="rId6"/>
    <p:sldId id="490" r:id="rId7"/>
    <p:sldId id="505" r:id="rId8"/>
    <p:sldId id="504" r:id="rId9"/>
    <p:sldId id="491" r:id="rId10"/>
    <p:sldId id="502" r:id="rId1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5759">
          <p15:clr>
            <a:srgbClr val="A4A3A4"/>
          </p15:clr>
        </p15:guide>
        <p15:guide id="5" orient="horz" pos="2845">
          <p15:clr>
            <a:srgbClr val="A4A3A4"/>
          </p15:clr>
        </p15:guide>
        <p15:guide id="6" orient="horz" pos="2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AEDEC"/>
    <a:srgbClr val="F7E3E1"/>
    <a:srgbClr val="FEF9F4"/>
    <a:srgbClr val="FAE6E6"/>
    <a:srgbClr val="C33469"/>
    <a:srgbClr val="FFFFFF"/>
    <a:srgbClr val="EC671C"/>
    <a:srgbClr val="969696"/>
    <a:srgbClr val="4A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93" autoAdjust="0"/>
    <p:restoredTop sz="94857" autoAdjust="0"/>
  </p:normalViewPr>
  <p:slideViewPr>
    <p:cSldViewPr>
      <p:cViewPr>
        <p:scale>
          <a:sx n="120" d="100"/>
          <a:sy n="120" d="100"/>
        </p:scale>
        <p:origin x="-1986" y="-684"/>
      </p:cViewPr>
      <p:guideLst>
        <p:guide orient="horz" pos="1620"/>
        <p:guide orient="horz" pos="3239"/>
        <p:guide orient="horz" pos="2845"/>
        <p:guide orient="horz" pos="2482"/>
        <p:guide pos="288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FBDB788-F0F4-46C0-ADE6-9EBC50C49FDC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212090-49D2-4495-B12B-72B034E35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2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8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1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1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8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9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05978"/>
            <a:ext cx="8305800" cy="365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11315" y="1151336"/>
            <a:ext cx="7151687" cy="38207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8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6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5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0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1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.jpe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6.png"/><Relationship Id="rId5" Type="http://schemas.openxmlformats.org/officeDocument/2006/relationships/image" Target="../media/image47.png"/><Relationship Id="rId10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0225" y="249149"/>
            <a:ext cx="6158830" cy="463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Переобучение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повышение квалификации работников предприятий в целях поддержки занятости и повышения эффективности рынка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национального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«Производительность труда и поддержка занятости»</a:t>
            </a: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400"/>
              </a:lnSpc>
              <a:spcAft>
                <a:spcPts val="600"/>
              </a:spcAft>
            </a:pP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1"/>
            <a:ext cx="9144000" cy="7000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3582" y="57657"/>
            <a:ext cx="8978778" cy="584775"/>
          </a:xfrm>
          <a:prstGeom prst="rect">
            <a:avLst/>
          </a:prstGeom>
          <a:solidFill>
            <a:srgbClr val="FAEDEC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r>
              <a:rPr lang="ru-RU" dirty="0" smtClean="0">
                <a:latin typeface="+mj-lt"/>
                <a:cs typeface="Times New Roman" pitchFamily="18" charset="0"/>
              </a:rPr>
              <a:t>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 (вопрос/ответ)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263" y="2396702"/>
            <a:ext cx="1686845" cy="451406"/>
          </a:xfrm>
          <a:prstGeom prst="rect">
            <a:avLst/>
          </a:prstGeom>
          <a:solidFill>
            <a:srgbClr val="FAEDEC"/>
          </a:solidFill>
          <a:ln>
            <a:solidFill>
              <a:srgbClr val="F7E3E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могут обучаться работники?</a:t>
            </a:r>
            <a:endParaRPr lang="ru-RU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398" y="1742445"/>
            <a:ext cx="1622831" cy="271869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rgbClr val="FF0000"/>
                </a:solidFill>
              </a:rPr>
              <a:t>Какой срок обучения? </a:t>
            </a:r>
            <a:endParaRPr lang="ru-RU" sz="11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7140" y="4453302"/>
            <a:ext cx="1845646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обратиться </a:t>
            </a:r>
            <a:r>
              <a:rPr lang="ru-RU" sz="9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 для обучения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работников? 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379002" y="820512"/>
            <a:ext cx="1675139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организации, имеющую лицензию на образовательную деятельность</a:t>
            </a:r>
            <a:endParaRPr lang="ru-RU" sz="10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2658" y="1007098"/>
            <a:ext cx="1610571" cy="4437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Средний период обучения - 2 месяца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91147" y="874117"/>
            <a:ext cx="1849611" cy="5078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Очная-заочная, заочная, дистанционная, групповая, индивидуальная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23926" y="2158810"/>
            <a:ext cx="1566599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 форма обучения работников?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0620" y="2973930"/>
            <a:ext cx="1791412" cy="9900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9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Профобучение одного и того же работника повторно либо по нескольким профессиям </a:t>
            </a: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9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90948" y="4453300"/>
            <a:ext cx="1791412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 ли повторное обучение работников?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86" y="669454"/>
            <a:ext cx="3001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участник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проекта? </a:t>
            </a:r>
          </a:p>
          <a:p>
            <a:pPr algn="ctr"/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необходимо обучить своих работников?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69273" y="3351300"/>
            <a:ext cx="1984868" cy="6309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 занятости автономного округа по месту нахождения предприятия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28" y="2307442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3582" y="1643558"/>
            <a:ext cx="3008354" cy="16158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Заключение соглашений: с федеральным центром компетенций - об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участии в 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национальном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проекте, 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Деппромышленности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Югры - о взаимодействии при реализации мероприятии национального проекта. </a:t>
            </a:r>
          </a:p>
          <a:p>
            <a:pPr algn="just">
              <a:lnSpc>
                <a:spcPct val="100000"/>
              </a:lnSpc>
            </a:pPr>
            <a:endParaRPr lang="ru-RU" sz="11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Сохранение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рабочего места работнику, направляемому на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обучение.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2950" y="3822358"/>
            <a:ext cx="1791412" cy="630942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требования к предоставлению бюджетных </a:t>
            </a:r>
            <a:r>
              <a:rPr lang="ru-RU" sz="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4727" y="2680860"/>
            <a:ext cx="1963192" cy="8104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другой местности предусмотрено, в том числе и за пределами автономного округа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4726" y="3963945"/>
            <a:ext cx="1963193" cy="990015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ли обучение работников  в другой местности и за пределами  Ханты-Мансийского автономного округа - Югры? 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41" y="1804956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57" y="2045780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9" y="3885640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07" y="4198786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1" y="1377134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41" y="3917869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57" y="4260543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 rot="5400000">
            <a:off x="3802156" y="1691222"/>
            <a:ext cx="81027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лево 58"/>
          <p:cNvSpPr/>
          <p:nvPr/>
        </p:nvSpPr>
        <p:spPr>
          <a:xfrm rot="5400000">
            <a:off x="6113544" y="1360280"/>
            <a:ext cx="279200" cy="4819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лево 59"/>
          <p:cNvSpPr/>
          <p:nvPr/>
        </p:nvSpPr>
        <p:spPr>
          <a:xfrm rot="5400000">
            <a:off x="7817885" y="1650522"/>
            <a:ext cx="484215" cy="4952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лево 60"/>
          <p:cNvSpPr/>
          <p:nvPr/>
        </p:nvSpPr>
        <p:spPr>
          <a:xfrm rot="5400000">
            <a:off x="961294" y="3278622"/>
            <a:ext cx="547705" cy="5512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лево 61"/>
          <p:cNvSpPr/>
          <p:nvPr/>
        </p:nvSpPr>
        <p:spPr>
          <a:xfrm rot="5400000">
            <a:off x="3861093" y="3968032"/>
            <a:ext cx="401228" cy="529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лево 62"/>
          <p:cNvSpPr/>
          <p:nvPr/>
        </p:nvSpPr>
        <p:spPr>
          <a:xfrm rot="5400000">
            <a:off x="6015508" y="3439610"/>
            <a:ext cx="472607" cy="576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лево 63"/>
          <p:cNvSpPr/>
          <p:nvPr/>
        </p:nvSpPr>
        <p:spPr>
          <a:xfrm rot="5400000">
            <a:off x="7932340" y="3955387"/>
            <a:ext cx="449942" cy="5458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508164" y="4596744"/>
            <a:ext cx="643791" cy="396821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справка 64">
            <a:hlinkClick r:id="" action="ppaction://noaction" highlightClick="1"/>
          </p:cNvPr>
          <p:cNvSpPr/>
          <p:nvPr/>
        </p:nvSpPr>
        <p:spPr>
          <a:xfrm>
            <a:off x="581885" y="4594887"/>
            <a:ext cx="650640" cy="396821"/>
          </a:xfrm>
          <a:prstGeom prst="actionButtonHelp">
            <a:avLst/>
          </a:prstGeom>
          <a:solidFill>
            <a:srgbClr val="FAEDE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справка 66">
            <a:hlinkClick r:id="" action="ppaction://noaction" highlightClick="1"/>
          </p:cNvPr>
          <p:cNvSpPr/>
          <p:nvPr/>
        </p:nvSpPr>
        <p:spPr>
          <a:xfrm>
            <a:off x="5940152" y="2140263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правка 41">
            <a:hlinkClick r:id="" action="ppaction://noaction" highlightClick="1"/>
          </p:cNvPr>
          <p:cNvSpPr/>
          <p:nvPr/>
        </p:nvSpPr>
        <p:spPr>
          <a:xfrm>
            <a:off x="5321011" y="2296948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Управляющая кнопка: справка 43">
            <a:hlinkClick r:id="" action="ppaction://noaction" highlightClick="1"/>
          </p:cNvPr>
          <p:cNvSpPr/>
          <p:nvPr/>
        </p:nvSpPr>
        <p:spPr>
          <a:xfrm>
            <a:off x="6509533" y="2321538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S:\!PROJECTS\!PROJECTS\Департамент труда и занятости\Презентация\скрин\детали\7Frame.png"/>
          <p:cNvPicPr>
            <a:picLocks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058" r="10930"/>
          <a:stretch/>
        </p:blipFill>
        <p:spPr bwMode="auto">
          <a:xfrm>
            <a:off x="3598" y="0"/>
            <a:ext cx="2425279" cy="5166000"/>
          </a:xfrm>
          <a:prstGeom prst="rect">
            <a:avLst/>
          </a:prstGeom>
          <a:noFill/>
        </p:spPr>
      </p:pic>
      <p:pic>
        <p:nvPicPr>
          <p:cNvPr id="67" name="Picture 3" descr="C:\Users\panfilovanv\Downloads\target (2)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3" y="1512515"/>
            <a:ext cx="1112375" cy="9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97812" y="2559109"/>
            <a:ext cx="17776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занятости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7504" y="3435847"/>
            <a:ext cx="2232247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</a:p>
          <a:p>
            <a:pPr algn="ctr">
              <a:lnSpc>
                <a:spcPts val="22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</p:txBody>
      </p:sp>
      <p:sp>
        <p:nvSpPr>
          <p:cNvPr id="2" name="Овал 1"/>
          <p:cNvSpPr/>
          <p:nvPr/>
        </p:nvSpPr>
        <p:spPr>
          <a:xfrm>
            <a:off x="1048763" y="3219823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942815" y="4515967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304071" y="4494377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03600" y="990782"/>
            <a:ext cx="1904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2020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- 34   чел.  </a:t>
            </a:r>
          </a:p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- 263 чел. 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2022 -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220 чел. </a:t>
            </a:r>
            <a:endParaRPr lang="ru-RU" sz="1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3344" y="504697"/>
            <a:ext cx="350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участников </a:t>
            </a:r>
          </a:p>
          <a:p>
            <a:pPr algn="ctr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профобучению - 517 чел. </a:t>
            </a:r>
          </a:p>
        </p:txBody>
      </p:sp>
      <p:pic>
        <p:nvPicPr>
          <p:cNvPr id="21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23" y="941147"/>
            <a:ext cx="930265" cy="9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anfilovanv\Downloads\factory (2)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/>
          <a:stretch/>
        </p:blipFill>
        <p:spPr bwMode="auto">
          <a:xfrm>
            <a:off x="7780225" y="850024"/>
            <a:ext cx="1039314" cy="9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51288" y="1040415"/>
            <a:ext cx="110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4800" dirty="0" smtClean="0">
                <a:solidFill>
                  <a:srgbClr val="C00000"/>
                </a:solidFill>
              </a:rPr>
              <a:t>14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1276" y="564847"/>
            <a:ext cx="2701309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предприятий –участников проекта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4384" y="2431513"/>
            <a:ext cx="230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r>
              <a:rPr lang="ru-RU" sz="1400" b="1" dirty="0" smtClean="0">
                <a:solidFill>
                  <a:schemeClr val="tx2"/>
                </a:solidFill>
              </a:rPr>
              <a:t>Категория участников мероприятия по профобучению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1754" y="3694892"/>
            <a:ext cx="5400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аботники предприятий, задействованные в производстве</a:t>
            </a:r>
          </a:p>
          <a:p>
            <a:pPr>
              <a:lnSpc>
                <a:spcPts val="1600"/>
              </a:lnSpc>
              <a:buClr>
                <a:srgbClr val="C33469"/>
              </a:buClr>
            </a:pP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пециалисты и линейные руководители обеспечивающих подразделений</a:t>
            </a:r>
          </a:p>
          <a:p>
            <a:pPr>
              <a:lnSpc>
                <a:spcPts val="1600"/>
              </a:lnSpc>
              <a:buClr>
                <a:srgbClr val="C33469"/>
              </a:buClr>
            </a:pP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аботники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, находящиеся под риском высвобождения</a:t>
            </a:r>
          </a:p>
        </p:txBody>
      </p:sp>
      <p:pic>
        <p:nvPicPr>
          <p:cNvPr id="8196" name="Picture 4" descr="C:\Users\panfilovanv\Downloads\team (9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9" y="2372314"/>
            <a:ext cx="792089" cy="792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840836" y="3164403"/>
            <a:ext cx="2632098" cy="0"/>
          </a:xfrm>
          <a:prstGeom prst="line">
            <a:avLst/>
          </a:prstGeom>
          <a:ln w="12700">
            <a:solidFill>
              <a:srgbClr val="C3346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428874" cy="15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55444" y="2123958"/>
            <a:ext cx="864095" cy="8728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3" name="TextBox 32"/>
          <p:cNvSpPr txBox="1"/>
          <p:nvPr/>
        </p:nvSpPr>
        <p:spPr>
          <a:xfrm rot="10800000" flipV="1">
            <a:off x="6011228" y="2220023"/>
            <a:ext cx="2233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2020 - 1100,3 тыс. руб.   </a:t>
            </a:r>
            <a:endParaRPr lang="ru-RU" sz="14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- 18 646,9 тыс. руб.  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2020 - 15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533,7 тыс. руб. </a:t>
            </a: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3344" y="143601"/>
            <a:ext cx="6192688" cy="31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Целевые показатели 2020-2022 годы </a:t>
            </a:r>
            <a:endParaRPr lang="ru-RU" sz="20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1275" y="1954247"/>
            <a:ext cx="1584177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0215" y="3173563"/>
            <a:ext cx="266760" cy="48746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:\!PROJECTS\!PROJECTS\Департамент труда и занятости\Презентация\скрин\детали\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6" y="-27114"/>
            <a:ext cx="9144000" cy="5143500"/>
          </a:xfrm>
          <a:prstGeom prst="rect">
            <a:avLst/>
          </a:prstGeom>
          <a:noFill/>
        </p:spPr>
      </p:pic>
      <p:pic>
        <p:nvPicPr>
          <p:cNvPr id="35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/>
          <a:srcRect r="50484" b="85851"/>
          <a:stretch/>
        </p:blipFill>
        <p:spPr bwMode="auto">
          <a:xfrm>
            <a:off x="0" y="4629136"/>
            <a:ext cx="9827566" cy="55181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380312" y="705252"/>
            <a:ext cx="175109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pPr algn="l">
              <a:lnSpc>
                <a:spcPts val="2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350348" y="771551"/>
            <a:ext cx="58778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работодателей 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-27114"/>
            <a:ext cx="9827566" cy="72235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00663" y="221468"/>
            <a:ext cx="9339257" cy="348813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3200" b="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участия в проекте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349" y="2006718"/>
            <a:ext cx="5866273" cy="230832"/>
          </a:xfrm>
          <a:prstGeom prst="rect">
            <a:avLst/>
          </a:prstGeom>
          <a:solidFill>
            <a:srgbClr val="F7E3E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 ТРУДА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5684" y="590580"/>
            <a:ext cx="82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rgbClr val="C33469"/>
              </a:solidFill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8478" y="4480378"/>
            <a:ext cx="427285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endParaRPr lang="ru-RU" sz="1400" dirty="0" smtClean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348" y="2391439"/>
            <a:ext cx="5866274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ВОВЛЕЧЕННОСТИ ПЕРСОНАЛА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1723556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923709" y="2744692"/>
            <a:ext cx="2664298" cy="3693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ЗАНЯТОСТИ 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61909" y="1608139"/>
            <a:ext cx="5866274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БЫСТРЕЕ И КАЧЕСТВЕННЕЕ ЗАКРЫВАТЬ ВАКАНСИИ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" y="-31957"/>
            <a:ext cx="1126220" cy="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 rot="10800000" flipV="1">
            <a:off x="364288" y="2798789"/>
            <a:ext cx="5866274" cy="369332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ПЕРЕОБУЧИТЬ, ПОВЫСИТЬ КВАЛИФИКАЦИЮ СВОИХ РАБОТНИКОВ С ВОЗМОЖНОСТЬЮ КОМПЕНСАЦИИ ЗАТРАТ ПРИ ГОСУДАРСТВЕННОЙ ПОДДЕРЖКЕ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0800000" flipH="1" flipV="1">
            <a:off x="6875623" y="1183050"/>
            <a:ext cx="2664298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ЗАНЯТОСТИ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6809" y="1215752"/>
            <a:ext cx="5877834" cy="230832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КОМПЕТЕНЦИИ ДЛЯ ПЕРСОНАЛА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6923709" y="2129829"/>
            <a:ext cx="26642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органов службы занятости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7412" y="3256704"/>
            <a:ext cx="2676891" cy="369332"/>
          </a:xfrm>
          <a:prstGeom prst="rect">
            <a:avLst/>
          </a:prstGeom>
          <a:solidFill>
            <a:srgbClr val="FAE6E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ПОВЫШЕНИЯ ПРОИЗВОДИТЕЛЬНОСТИ ТРУДА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0800000" flipH="1" flipV="1">
            <a:off x="6876256" y="771550"/>
            <a:ext cx="26768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работников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0800000" flipV="1">
            <a:off x="6938786" y="3850461"/>
            <a:ext cx="2676891" cy="523220"/>
          </a:xfrm>
          <a:prstGeom prst="rect">
            <a:avLst/>
          </a:prstGeom>
          <a:solidFill>
            <a:srgbClr val="FAE6E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ИНТЕРЕСА К  ПОВЫШЕНИЮ ПРОИЗВОДИТЕЛЬНОСТИ ТРУДА СО СТОРОНЫ ПРЕДПРИЯТИЙ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0800000" flipH="1" flipV="1">
            <a:off x="6900575" y="1557986"/>
            <a:ext cx="2664298" cy="3693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НОВЫХ НАВЫКОВ И КОМПЕТЕНТНОСТЕЙ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0800000" flipV="1">
            <a:off x="361909" y="3413569"/>
            <a:ext cx="5868653" cy="523220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ОПТИМИЗИРОВАТЬ ПРОЦЕССЫ, СОКРАТИТЬ ИХ </a:t>
            </a:r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ИЗДЕРЖКИ, ПОВЫСИТЬ </a:t>
            </a:r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И КОНКУРЕНТОСПОСОБНОСТЬ ПРОДУКЦИИ ПУТЕМ </a:t>
            </a:r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ПЕРЕОБУЧЕНИЯ И П</a:t>
            </a:r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ОВЫШЕНИЯ </a:t>
            </a:r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СВОИХ РАБОТНИКОВ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3203466" y="908001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3244798" y="1290644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6200000">
            <a:off x="3254951" y="1684383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16200000">
            <a:off x="3271231" y="2086415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16200000">
            <a:off x="3271231" y="246590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16200000">
            <a:off x="3229963" y="3049966"/>
            <a:ext cx="24257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6200000">
            <a:off x="8134682" y="900362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 rot="16200000">
            <a:off x="8134682" y="1259280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 rot="16200000">
            <a:off x="8134682" y="245309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 rot="16200000">
            <a:off x="8197212" y="296201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 rot="16200000">
            <a:off x="8262689" y="3435802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employer Фото со стока - 22681297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09" y="2218987"/>
            <a:ext cx="344531" cy="30528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8" y="771550"/>
            <a:ext cx="321215" cy="29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23" y="807085"/>
            <a:ext cx="360673" cy="2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5141"/>
              </p:ext>
            </p:extLst>
          </p:nvPr>
        </p:nvGraphicFramePr>
        <p:xfrm>
          <a:off x="251520" y="843558"/>
          <a:ext cx="8640958" cy="41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674"/>
                <a:gridCol w="1764071"/>
                <a:gridCol w="1764071"/>
                <a:gridCol w="1764071"/>
                <a:gridCol w="1764071"/>
              </a:tblGrid>
              <a:tr h="139741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профессиональной компетентности работников и получение практических навыков</a:t>
                      </a: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1"/>
            <a:ext cx="9144000" cy="7000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7504" y="71057"/>
            <a:ext cx="89787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r>
              <a:rPr lang="ru-RU" dirty="0" smtClean="0">
                <a:latin typeface="+mj-lt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РЕКОМЕНДОВАННЫЕ НАПРАВЛЕНИЯ ПОДГОТОВКИ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978" y="1693456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6623" y="1808343"/>
            <a:ext cx="1661653" cy="271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8276" y="1636309"/>
            <a:ext cx="1845646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и производственные компетенции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0" y="3327957"/>
            <a:ext cx="1845646" cy="2777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2415" y="3191232"/>
            <a:ext cx="1845646" cy="45730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 менеджмент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4115" y="3272792"/>
            <a:ext cx="1845646" cy="2777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4502" y="3043148"/>
            <a:ext cx="1944224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600" b="0">
                <a:cs typeface="Times New Roman" pitchFamily="18" charset="0"/>
              </a:defRPr>
            </a:lvl1pPr>
          </a:lstStyle>
          <a:p>
            <a:r>
              <a:rPr lang="en-US" sz="1500" dirty="0"/>
              <a:t> </a:t>
            </a:r>
            <a:r>
              <a:rPr lang="ru-RU" sz="1500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системы управления затратами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7956" y="3198051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маркетинг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88" y="4454452"/>
            <a:ext cx="1913452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Профподготовка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рабочим профессиям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8088" y="4609747"/>
            <a:ext cx="1845646" cy="45730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поставщиками</a:t>
            </a:r>
            <a:r>
              <a:rPr lang="ru-R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8442" y="4456049"/>
            <a:ext cx="1845646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системы менеджмента качества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50" y="4598734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данных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8477" y="4609747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Управление проектами </a:t>
            </a:r>
          </a:p>
        </p:txBody>
      </p:sp>
      <p:pic>
        <p:nvPicPr>
          <p:cNvPr id="9218" name="Picture 2" descr="C:\Users\panfilovanv\Downloads\interactiv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60" y="952418"/>
            <a:ext cx="659715" cy="6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nfilovanv\Downloads\collaboration (1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54" y="2402464"/>
            <a:ext cx="661370" cy="6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nfilovanv\Downloads\logistics-delivery-truck-and-clo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4" y="2383919"/>
            <a:ext cx="786658" cy="7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anfilovanv\Downloads\proces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60" y="2364746"/>
            <a:ext cx="686421" cy="6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anfilovanv\Downloads\planning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2456195"/>
            <a:ext cx="642107" cy="6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anfilovanv\Downloads\cost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18" y="2410157"/>
            <a:ext cx="545219" cy="5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anfilovanv\Downloads\research (2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57" y="982630"/>
            <a:ext cx="653678" cy="653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  <p:pic>
        <p:nvPicPr>
          <p:cNvPr id="9227" name="Picture 11" descr="C:\Users\panfilovanv\Downloads\productivity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14" y="3813415"/>
            <a:ext cx="707450" cy="7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Users\panfilovanv\Downloads\management (1)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23" y="3842075"/>
            <a:ext cx="650131" cy="6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Users\panfilovanv\Downloads\technical-support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6" y="3813415"/>
            <a:ext cx="599719" cy="5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Users\panfilovanv\Downloads\management (2)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26" y="3778309"/>
            <a:ext cx="672821" cy="6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:\Users\panfilovanv\Downloads\delivery-truck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06" y="3706372"/>
            <a:ext cx="835575" cy="8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C:\Users\panfilovanv\Downloads\idea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05" y="910206"/>
            <a:ext cx="718762" cy="7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" y="-24578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:\!PROJECTS\!PROJECTS\Департамент труда и занятости\Презентация\скрин\детали\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6" y="0"/>
            <a:ext cx="9144000" cy="5143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35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/>
          <a:srcRect r="50484" b="85851"/>
          <a:stretch/>
        </p:blipFill>
        <p:spPr bwMode="auto">
          <a:xfrm>
            <a:off x="0" y="4629136"/>
            <a:ext cx="9827566" cy="55181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285607" y="705252"/>
            <a:ext cx="384579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pPr algn="l">
              <a:lnSpc>
                <a:spcPts val="2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251520" y="4135253"/>
            <a:ext cx="26748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</a:rPr>
              <a:t>Работодатель – участник национального проекта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3394" y="3827581"/>
            <a:ext cx="20786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>
                <a:solidFill>
                  <a:srgbClr val="C00000"/>
                </a:solidFill>
              </a:rPr>
              <a:t>Образовательная организация</a:t>
            </a:r>
          </a:p>
        </p:txBody>
      </p:sp>
      <p:pic>
        <p:nvPicPr>
          <p:cNvPr id="27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-27114"/>
            <a:ext cx="9827566" cy="72235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00664" y="123478"/>
            <a:ext cx="9411896" cy="393056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3200" b="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      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обучения работников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9272" y="2041895"/>
            <a:ext cx="2182856" cy="70788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3. Получение </a:t>
            </a:r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убсидии на возмещение затрат (авансирование - 30 %, по окончании обучения 70%).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5684" y="590580"/>
            <a:ext cx="82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rgbClr val="C33469"/>
              </a:solidFill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8478" y="4480378"/>
            <a:ext cx="427285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endParaRPr lang="ru-RU" sz="1400" dirty="0" smtClean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777894"/>
            <a:ext cx="913140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400" dirty="0" smtClean="0">
                <a:solidFill>
                  <a:prstClr val="white"/>
                </a:solidFill>
                <a:cs typeface="Times New Roman" pitchFamily="18" charset="0"/>
              </a:rPr>
              <a:t>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 rot="10800000" flipV="1">
            <a:off x="3275856" y="3317551"/>
            <a:ext cx="2376264" cy="400110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Договор на оказание образовательных услуг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51" y="3280604"/>
            <a:ext cx="522558" cy="5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61" y="3522835"/>
            <a:ext cx="5794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88019" y="1723556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mployer Фото со стока - 22681297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61" y="524126"/>
            <a:ext cx="804903" cy="7132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" name="TextBox 31"/>
          <p:cNvSpPr txBox="1"/>
          <p:nvPr/>
        </p:nvSpPr>
        <p:spPr>
          <a:xfrm rot="10800000" flipV="1">
            <a:off x="683568" y="1227501"/>
            <a:ext cx="331236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Дептруда и занятости Югры, </a:t>
            </a:r>
          </a:p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26056" y="2327717"/>
            <a:ext cx="1651725" cy="553998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Документы об образовании и (или) квалификации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537796" y="2498440"/>
            <a:ext cx="1202985" cy="1015663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. Договор на предоставление субсидии в системе «Электронный бюджет»  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4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117"/>
            <a:ext cx="1588957" cy="10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 rot="10800000" flipH="1" flipV="1">
            <a:off x="8077223" y="1478547"/>
            <a:ext cx="125936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</a:rPr>
              <a:t>Работники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0800000" flipV="1">
            <a:off x="3275856" y="4047413"/>
            <a:ext cx="2520280" cy="246221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 smtClean="0">
                <a:solidFill>
                  <a:schemeClr val="accent6">
                    <a:lumMod val="50000"/>
                  </a:schemeClr>
                </a:solidFill>
              </a:rPr>
              <a:t>5. Направление работников на обучение</a:t>
            </a:r>
            <a:endParaRPr lang="ru-RU" sz="1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9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77" y="752779"/>
            <a:ext cx="798298" cy="6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b interview symbol Фото со стока - 25119245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5" y="1599101"/>
            <a:ext cx="772527" cy="772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</p:pic>
      <p:sp>
        <p:nvSpPr>
          <p:cNvPr id="64" name="TextBox 63"/>
          <p:cNvSpPr txBox="1"/>
          <p:nvPr/>
        </p:nvSpPr>
        <p:spPr>
          <a:xfrm flipH="1">
            <a:off x="7956376" y="1817630"/>
            <a:ext cx="1656184" cy="553998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Сохранение занятости (не менее 85 % от обученных работников)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 rot="16200000">
            <a:off x="509910" y="2228249"/>
            <a:ext cx="223786" cy="296729"/>
          </a:xfrm>
          <a:prstGeom prst="chevron">
            <a:avLst/>
          </a:prstGeom>
          <a:solidFill>
            <a:srgbClr val="C33469"/>
          </a:solidFill>
          <a:ln w="12700">
            <a:solidFill>
              <a:srgbClr val="C3346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7504" y="1790555"/>
            <a:ext cx="1317296" cy="1169551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1. Заявление в центр занятости на предоставление субсидии (документы + список работников на обучение) 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482752" y="1741543"/>
            <a:ext cx="156395" cy="30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969823" y="2990629"/>
            <a:ext cx="156395" cy="111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6001567" y="3908396"/>
            <a:ext cx="156395" cy="567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2812185">
            <a:off x="6714813" y="2929342"/>
            <a:ext cx="195276" cy="411659"/>
          </a:xfrm>
          <a:prstGeom prst="downArrow">
            <a:avLst>
              <a:gd name="adj1" fmla="val 50000"/>
              <a:gd name="adj2" fmla="val 55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2812185">
            <a:off x="7270519" y="1110320"/>
            <a:ext cx="196183" cy="58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 rot="16200000">
            <a:off x="1643818" y="1993037"/>
            <a:ext cx="764951" cy="2259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2339751" y="3725606"/>
            <a:ext cx="4023643" cy="2259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52864" y="666172"/>
            <a:ext cx="2699055" cy="77425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7E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по договору с образовательной организацией </a:t>
            </a:r>
            <a:endParaRPr lang="ru-RU" sz="11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8314578" y="1196956"/>
            <a:ext cx="156395" cy="281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79791"/>
              </p:ext>
            </p:extLst>
          </p:nvPr>
        </p:nvGraphicFramePr>
        <p:xfrm>
          <a:off x="251520" y="843559"/>
          <a:ext cx="8568954" cy="419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0" y="1001996"/>
            <a:ext cx="961079" cy="7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987426"/>
            <a:ext cx="1147738" cy="6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20" y="1025285"/>
            <a:ext cx="1152128" cy="70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-36512" y="0"/>
            <a:ext cx="9180512" cy="702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141436" y="147304"/>
            <a:ext cx="79563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Предприятия Югры – участники  национального проекта</a:t>
            </a:r>
            <a:endParaRPr lang="ru-RU" sz="2000" b="1" i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091" y="1892788"/>
            <a:ext cx="1374279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«Югорский промышленный холдинг»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9344" y="1888068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«Сургутмебель»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9554" y="1888068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«ГК «Северавтодор»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056" y="3290352"/>
            <a:ext cx="1374279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Северречфлот</a:t>
            </a:r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5309" y="3285632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«УК «Монолит»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9554" y="3285632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561204" y="3288255"/>
            <a:ext cx="1375200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995160" y="3283310"/>
            <a:ext cx="1375200" cy="32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415019" y="3288255"/>
            <a:ext cx="1375200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0836" y="4686744"/>
            <a:ext cx="1375200" cy="19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1840" y="3325328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Радужныйтеплосеть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4952" y="3287719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«Обь-Регион»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99195" y="3288255"/>
            <a:ext cx="1375200" cy="30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7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75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Нижневартовскдорсервис</a:t>
            </a:r>
            <a:r>
              <a:rPr lang="ru-RU" sz="7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44810" y="3347626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СГМУП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Горводоканал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9133" y="4753379"/>
            <a:ext cx="1375200" cy="195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Тепловодоканал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75696" y="4745550"/>
            <a:ext cx="1419152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ООО «Континент-Сервис»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422836" y="4744317"/>
            <a:ext cx="1280695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ООО «Компания Эскимос»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551984" y="1531341"/>
            <a:ext cx="1280695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1" y="931220"/>
            <a:ext cx="1062636" cy="8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96" y="872570"/>
            <a:ext cx="1200888" cy="8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38454" y="911544"/>
            <a:ext cx="1320599" cy="9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te na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69" y="931220"/>
            <a:ext cx="1043582" cy="8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.bitrix24.ru/b9416973/landing/e27/e274ff540071da787203e90daf6bba52/logo_grouphms_nrs_400x2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8" y="897556"/>
            <a:ext cx="1297821" cy="8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564952" y="1893934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«Водоканал»</a:t>
            </a:r>
          </a:p>
          <a:p>
            <a:endParaRPr lang="ru-RU" dirty="0"/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2283718"/>
            <a:ext cx="133563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ts-rad.ru/images/emblema_rts_small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3" y="2283718"/>
            <a:ext cx="122858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_x0020_1" descr="cid:image001.jpg@01CF5D51.EF712EA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31220"/>
            <a:ext cx="1008112" cy="8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835697" y="2283718"/>
            <a:ext cx="1147738" cy="936104"/>
            <a:chOff x="1314" y="747"/>
            <a:chExt cx="1980" cy="1433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314" y="747"/>
              <a:ext cx="1980" cy="14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91" y="927"/>
              <a:ext cx="1620" cy="1253"/>
              <a:chOff x="1491" y="927"/>
              <a:chExt cx="1620" cy="1253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491" y="927"/>
                <a:ext cx="162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74" y="1467"/>
                <a:ext cx="1179" cy="36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000" b="1" kern="10" spc="0" dirty="0" smtClean="0">
                    <a:ln w="9525">
                      <a:solidFill>
                        <a:srgbClr val="003366"/>
                      </a:solidFill>
                      <a:round/>
                      <a:headEnd/>
                      <a:tailEnd/>
                    </a:ln>
                    <a:solidFill>
                      <a:srgbClr val="333399"/>
                    </a:solidFill>
                    <a:effectLst>
                      <a:outerShdw dist="35921" dir="2700000" algn="ctr" rotWithShape="0">
                        <a:srgbClr val="868686"/>
                      </a:outerShdw>
                    </a:effectLst>
                    <a:latin typeface="Arial"/>
                    <a:cs typeface="Arial"/>
                  </a:rPr>
                  <a:t>"монолит"</a:t>
                </a:r>
                <a:endParaRPr lang="ru-RU" sz="1000" b="1" kern="10" spc="0" dirty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"/>
                  <a:cs typeface="Arial"/>
                </a:endParaRPr>
              </a:p>
            </p:txBody>
          </p:sp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1674" y="1107"/>
                <a:ext cx="1260" cy="380"/>
                <a:chOff x="0" y="73"/>
                <a:chExt cx="19998" cy="19908"/>
              </a:xfrm>
            </p:grpSpPr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2030" y="15841"/>
                  <a:ext cx="111" cy="72"/>
                </a:xfrm>
                <a:custGeom>
                  <a:avLst/>
                  <a:gdLst>
                    <a:gd name="T0" fmla="*/ 0 w 20000"/>
                    <a:gd name="T1" fmla="*/ 10000 h 20000"/>
                    <a:gd name="T2" fmla="*/ 5714 w 20000"/>
                    <a:gd name="T3" fmla="*/ 10000 h 20000"/>
                    <a:gd name="T4" fmla="*/ 5714 w 20000"/>
                    <a:gd name="T5" fmla="*/ 10000 h 20000"/>
                    <a:gd name="T6" fmla="*/ 11429 w 20000"/>
                    <a:gd name="T7" fmla="*/ 10000 h 20000"/>
                    <a:gd name="T8" fmla="*/ 14286 w 20000"/>
                    <a:gd name="T9" fmla="*/ 10000 h 20000"/>
                    <a:gd name="T10" fmla="*/ 14286 w 20000"/>
                    <a:gd name="T11" fmla="*/ 0 h 20000"/>
                    <a:gd name="T12" fmla="*/ 17143 w 20000"/>
                    <a:gd name="T1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0" y="10000"/>
                      </a:moveTo>
                      <a:lnTo>
                        <a:pt x="5714" y="10000"/>
                      </a:lnTo>
                      <a:lnTo>
                        <a:pt x="11429" y="10000"/>
                      </a:lnTo>
                      <a:lnTo>
                        <a:pt x="14286" y="10000"/>
                      </a:lnTo>
                      <a:lnTo>
                        <a:pt x="14286" y="0"/>
                      </a:lnTo>
                      <a:lnTo>
                        <a:pt x="17143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73737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3251" y="16021"/>
                  <a:ext cx="3092" cy="3816"/>
                </a:xfrm>
                <a:prstGeom prst="rect">
                  <a:avLst/>
                </a:prstGeom>
                <a:solidFill>
                  <a:srgbClr val="666666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4773" y="12205"/>
                  <a:ext cx="3061" cy="3708"/>
                </a:xfrm>
                <a:prstGeom prst="rect">
                  <a:avLst/>
                </a:prstGeom>
                <a:solidFill>
                  <a:srgbClr val="666666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6407" y="8425"/>
                  <a:ext cx="3140" cy="3744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6375" y="16021"/>
                  <a:ext cx="2918" cy="3852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7882" y="12205"/>
                  <a:ext cx="2950" cy="3708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6090" y="4825"/>
                  <a:ext cx="1554" cy="3132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027" y="8029"/>
                  <a:ext cx="2585" cy="144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>
                  <a:off x="9912" y="613"/>
                  <a:ext cx="2030" cy="3744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755" y="577"/>
                  <a:ext cx="2125" cy="3960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Rectangle 21"/>
                <p:cNvSpPr>
                  <a:spLocks noChangeArrowheads="1"/>
                </p:cNvSpPr>
                <p:nvPr/>
              </p:nvSpPr>
              <p:spPr bwMode="auto">
                <a:xfrm>
                  <a:off x="8707" y="4717"/>
                  <a:ext cx="2712" cy="3708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Line 22"/>
                <p:cNvSpPr>
                  <a:spLocks noChangeShapeType="1"/>
                </p:cNvSpPr>
                <p:nvPr/>
              </p:nvSpPr>
              <p:spPr bwMode="auto">
                <a:xfrm>
                  <a:off x="7866" y="4465"/>
                  <a:ext cx="1348" cy="36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Rectangle 23"/>
                <p:cNvSpPr>
                  <a:spLocks noChangeArrowheads="1"/>
                </p:cNvSpPr>
                <p:nvPr/>
              </p:nvSpPr>
              <p:spPr bwMode="auto">
                <a:xfrm>
                  <a:off x="9341" y="16021"/>
                  <a:ext cx="3251" cy="381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4" name="Rectangle 24"/>
                <p:cNvSpPr>
                  <a:spLocks noChangeArrowheads="1"/>
                </p:cNvSpPr>
                <p:nvPr/>
              </p:nvSpPr>
              <p:spPr bwMode="auto">
                <a:xfrm>
                  <a:off x="9579" y="8425"/>
                  <a:ext cx="2950" cy="3744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5" name="Rectangle 25"/>
                <p:cNvSpPr>
                  <a:spLocks noChangeArrowheads="1"/>
                </p:cNvSpPr>
                <p:nvPr/>
              </p:nvSpPr>
              <p:spPr bwMode="auto">
                <a:xfrm>
                  <a:off x="10863" y="12205"/>
                  <a:ext cx="3347" cy="3744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" name="Rectangle 26"/>
                <p:cNvSpPr>
                  <a:spLocks noChangeArrowheads="1"/>
                </p:cNvSpPr>
                <p:nvPr/>
              </p:nvSpPr>
              <p:spPr bwMode="auto">
                <a:xfrm>
                  <a:off x="12576" y="16021"/>
                  <a:ext cx="3093" cy="3852"/>
                </a:xfrm>
                <a:prstGeom prst="rect">
                  <a:avLst/>
                </a:prstGeom>
                <a:solidFill>
                  <a:srgbClr val="E5E5E5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3" name="Freeform 27"/>
                <p:cNvSpPr>
                  <a:spLocks/>
                </p:cNvSpPr>
                <p:nvPr/>
              </p:nvSpPr>
              <p:spPr bwMode="auto">
                <a:xfrm>
                  <a:off x="12450" y="8425"/>
                  <a:ext cx="3631" cy="3816"/>
                </a:xfrm>
                <a:custGeom>
                  <a:avLst/>
                  <a:gdLst>
                    <a:gd name="T0" fmla="*/ 0 w 20000"/>
                    <a:gd name="T1" fmla="*/ 19623 h 20000"/>
                    <a:gd name="T2" fmla="*/ 19913 w 20000"/>
                    <a:gd name="T3" fmla="*/ 19811 h 20000"/>
                    <a:gd name="T4" fmla="*/ 9083 w 20000"/>
                    <a:gd name="T5" fmla="*/ 0 h 20000"/>
                    <a:gd name="T6" fmla="*/ 437 w 20000"/>
                    <a:gd name="T7" fmla="*/ 0 h 20000"/>
                    <a:gd name="T8" fmla="*/ 437 w 20000"/>
                    <a:gd name="T9" fmla="*/ 1962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9623"/>
                      </a:moveTo>
                      <a:lnTo>
                        <a:pt x="19913" y="19811"/>
                      </a:lnTo>
                      <a:lnTo>
                        <a:pt x="9083" y="0"/>
                      </a:lnTo>
                      <a:lnTo>
                        <a:pt x="437" y="0"/>
                      </a:lnTo>
                      <a:lnTo>
                        <a:pt x="437" y="19623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5" name="Freeform 28"/>
                <p:cNvSpPr>
                  <a:spLocks/>
                </p:cNvSpPr>
                <p:nvPr/>
              </p:nvSpPr>
              <p:spPr bwMode="auto">
                <a:xfrm>
                  <a:off x="14241" y="12205"/>
                  <a:ext cx="3759" cy="3816"/>
                </a:xfrm>
                <a:custGeom>
                  <a:avLst/>
                  <a:gdLst>
                    <a:gd name="T0" fmla="*/ 169 w 20000"/>
                    <a:gd name="T1" fmla="*/ 19811 h 20000"/>
                    <a:gd name="T2" fmla="*/ 19916 w 20000"/>
                    <a:gd name="T3" fmla="*/ 19811 h 20000"/>
                    <a:gd name="T4" fmla="*/ 9705 w 20000"/>
                    <a:gd name="T5" fmla="*/ 0 h 20000"/>
                    <a:gd name="T6" fmla="*/ 0 w 20000"/>
                    <a:gd name="T7" fmla="*/ 189 h 20000"/>
                    <a:gd name="T8" fmla="*/ 0 w 20000"/>
                    <a:gd name="T9" fmla="*/ 1981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69" y="19811"/>
                      </a:moveTo>
                      <a:lnTo>
                        <a:pt x="19916" y="19811"/>
                      </a:lnTo>
                      <a:lnTo>
                        <a:pt x="9705" y="0"/>
                      </a:lnTo>
                      <a:lnTo>
                        <a:pt x="0" y="189"/>
                      </a:lnTo>
                      <a:lnTo>
                        <a:pt x="0" y="19811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Freeform 29"/>
                <p:cNvSpPr>
                  <a:spLocks/>
                </p:cNvSpPr>
                <p:nvPr/>
              </p:nvSpPr>
              <p:spPr bwMode="auto">
                <a:xfrm>
                  <a:off x="15685" y="16057"/>
                  <a:ext cx="4313" cy="3924"/>
                </a:xfrm>
                <a:custGeom>
                  <a:avLst/>
                  <a:gdLst>
                    <a:gd name="T0" fmla="*/ 0 w 20000"/>
                    <a:gd name="T1" fmla="*/ 19266 h 20000"/>
                    <a:gd name="T2" fmla="*/ 147 w 20000"/>
                    <a:gd name="T3" fmla="*/ 19266 h 20000"/>
                    <a:gd name="T4" fmla="*/ 19926 w 20000"/>
                    <a:gd name="T5" fmla="*/ 19817 h 20000"/>
                    <a:gd name="T6" fmla="*/ 10809 w 20000"/>
                    <a:gd name="T7" fmla="*/ 0 h 20000"/>
                    <a:gd name="T8" fmla="*/ 147 w 20000"/>
                    <a:gd name="T9" fmla="*/ 0 h 20000"/>
                    <a:gd name="T10" fmla="*/ 147 w 20000"/>
                    <a:gd name="T11" fmla="*/ 1926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0" y="19266"/>
                      </a:moveTo>
                      <a:lnTo>
                        <a:pt x="147" y="19266"/>
                      </a:lnTo>
                      <a:lnTo>
                        <a:pt x="19926" y="19817"/>
                      </a:lnTo>
                      <a:lnTo>
                        <a:pt x="10809" y="0"/>
                      </a:lnTo>
                      <a:lnTo>
                        <a:pt x="147" y="0"/>
                      </a:lnTo>
                      <a:lnTo>
                        <a:pt x="147" y="19266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Line 30"/>
                <p:cNvSpPr>
                  <a:spLocks noChangeShapeType="1"/>
                </p:cNvSpPr>
                <p:nvPr/>
              </p:nvSpPr>
              <p:spPr bwMode="auto">
                <a:xfrm>
                  <a:off x="32" y="19873"/>
                  <a:ext cx="19887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Line 31"/>
                <p:cNvSpPr>
                  <a:spLocks noChangeShapeType="1"/>
                </p:cNvSpPr>
                <p:nvPr/>
              </p:nvSpPr>
              <p:spPr bwMode="auto">
                <a:xfrm>
                  <a:off x="7501" y="4717"/>
                  <a:ext cx="4584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Line 32"/>
                <p:cNvSpPr>
                  <a:spLocks noChangeShapeType="1"/>
                </p:cNvSpPr>
                <p:nvPr/>
              </p:nvSpPr>
              <p:spPr bwMode="auto">
                <a:xfrm>
                  <a:off x="5805" y="8353"/>
                  <a:ext cx="815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Line 33"/>
                <p:cNvSpPr>
                  <a:spLocks noChangeShapeType="1"/>
                </p:cNvSpPr>
                <p:nvPr/>
              </p:nvSpPr>
              <p:spPr bwMode="auto">
                <a:xfrm>
                  <a:off x="3711" y="12205"/>
                  <a:ext cx="12354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Line 34"/>
                <p:cNvSpPr>
                  <a:spLocks noChangeShapeType="1"/>
                </p:cNvSpPr>
                <p:nvPr/>
              </p:nvSpPr>
              <p:spPr bwMode="auto">
                <a:xfrm>
                  <a:off x="1887" y="15985"/>
                  <a:ext cx="16224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2" name="Line 35"/>
                <p:cNvSpPr>
                  <a:spLocks noChangeShapeType="1"/>
                </p:cNvSpPr>
                <p:nvPr/>
              </p:nvSpPr>
              <p:spPr bwMode="auto">
                <a:xfrm>
                  <a:off x="8707" y="4717"/>
                  <a:ext cx="16" cy="35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3" name="Line 36"/>
                <p:cNvSpPr>
                  <a:spLocks noChangeShapeType="1"/>
                </p:cNvSpPr>
                <p:nvPr/>
              </p:nvSpPr>
              <p:spPr bwMode="auto">
                <a:xfrm>
                  <a:off x="11418" y="4717"/>
                  <a:ext cx="16" cy="356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Line 37"/>
                <p:cNvSpPr>
                  <a:spLocks noChangeShapeType="1"/>
                </p:cNvSpPr>
                <p:nvPr/>
              </p:nvSpPr>
              <p:spPr bwMode="auto">
                <a:xfrm>
                  <a:off x="6407" y="8353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38"/>
                <p:cNvSpPr>
                  <a:spLocks noChangeShapeType="1"/>
                </p:cNvSpPr>
                <p:nvPr/>
              </p:nvSpPr>
              <p:spPr bwMode="auto">
                <a:xfrm>
                  <a:off x="9531" y="842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Line 39"/>
                <p:cNvSpPr>
                  <a:spLocks noChangeShapeType="1"/>
                </p:cNvSpPr>
                <p:nvPr/>
              </p:nvSpPr>
              <p:spPr bwMode="auto">
                <a:xfrm>
                  <a:off x="12513" y="8353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7" name="Line 40"/>
                <p:cNvSpPr>
                  <a:spLocks noChangeShapeType="1"/>
                </p:cNvSpPr>
                <p:nvPr/>
              </p:nvSpPr>
              <p:spPr bwMode="auto">
                <a:xfrm>
                  <a:off x="4758" y="1220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8" name="Line 41"/>
                <p:cNvSpPr>
                  <a:spLocks noChangeShapeType="1"/>
                </p:cNvSpPr>
                <p:nvPr/>
              </p:nvSpPr>
              <p:spPr bwMode="auto">
                <a:xfrm>
                  <a:off x="7882" y="12277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9" name="Line 42"/>
                <p:cNvSpPr>
                  <a:spLocks noChangeShapeType="1"/>
                </p:cNvSpPr>
                <p:nvPr/>
              </p:nvSpPr>
              <p:spPr bwMode="auto">
                <a:xfrm>
                  <a:off x="10848" y="12205"/>
                  <a:ext cx="15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0" name="Line 43"/>
                <p:cNvSpPr>
                  <a:spLocks noChangeShapeType="1"/>
                </p:cNvSpPr>
                <p:nvPr/>
              </p:nvSpPr>
              <p:spPr bwMode="auto">
                <a:xfrm>
                  <a:off x="3251" y="16057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1" name="Line 44"/>
                <p:cNvSpPr>
                  <a:spLocks noChangeShapeType="1"/>
                </p:cNvSpPr>
                <p:nvPr/>
              </p:nvSpPr>
              <p:spPr bwMode="auto">
                <a:xfrm>
                  <a:off x="6375" y="16165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2" name="Line 45"/>
                <p:cNvSpPr>
                  <a:spLocks noChangeShapeType="1"/>
                </p:cNvSpPr>
                <p:nvPr/>
              </p:nvSpPr>
              <p:spPr bwMode="auto">
                <a:xfrm>
                  <a:off x="9341" y="16057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3" name="Line 46"/>
                <p:cNvSpPr>
                  <a:spLocks noChangeShapeType="1"/>
                </p:cNvSpPr>
                <p:nvPr/>
              </p:nvSpPr>
              <p:spPr bwMode="auto">
                <a:xfrm>
                  <a:off x="12592" y="16057"/>
                  <a:ext cx="16" cy="32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4" name="Line 47"/>
                <p:cNvSpPr>
                  <a:spLocks noChangeShapeType="1"/>
                </p:cNvSpPr>
                <p:nvPr/>
              </p:nvSpPr>
              <p:spPr bwMode="auto">
                <a:xfrm>
                  <a:off x="15700" y="16165"/>
                  <a:ext cx="16" cy="32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5" name="Line 48"/>
                <p:cNvSpPr>
                  <a:spLocks noChangeShapeType="1"/>
                </p:cNvSpPr>
                <p:nvPr/>
              </p:nvSpPr>
              <p:spPr bwMode="auto">
                <a:xfrm>
                  <a:off x="14194" y="1220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6" name="Freeform 49"/>
                <p:cNvSpPr>
                  <a:spLocks/>
                </p:cNvSpPr>
                <p:nvPr/>
              </p:nvSpPr>
              <p:spPr bwMode="auto">
                <a:xfrm>
                  <a:off x="3806" y="8425"/>
                  <a:ext cx="2617" cy="3744"/>
                </a:xfrm>
                <a:custGeom>
                  <a:avLst/>
                  <a:gdLst>
                    <a:gd name="T0" fmla="*/ 14303 w 20000"/>
                    <a:gd name="T1" fmla="*/ 0 h 20000"/>
                    <a:gd name="T2" fmla="*/ 0 w 20000"/>
                    <a:gd name="T3" fmla="*/ 19808 h 20000"/>
                    <a:gd name="T4" fmla="*/ 19879 w 20000"/>
                    <a:gd name="T5" fmla="*/ 19808 h 20000"/>
                    <a:gd name="T6" fmla="*/ 19879 w 20000"/>
                    <a:gd name="T7" fmla="*/ 0 h 20000"/>
                    <a:gd name="T8" fmla="*/ 15636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4303" y="0"/>
                      </a:moveTo>
                      <a:lnTo>
                        <a:pt x="0" y="19808"/>
                      </a:lnTo>
                      <a:lnTo>
                        <a:pt x="19879" y="19808"/>
                      </a:lnTo>
                      <a:lnTo>
                        <a:pt x="19879" y="0"/>
                      </a:lnTo>
                      <a:lnTo>
                        <a:pt x="15636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7" name="Freeform 50"/>
                <p:cNvSpPr>
                  <a:spLocks/>
                </p:cNvSpPr>
                <p:nvPr/>
              </p:nvSpPr>
              <p:spPr bwMode="auto">
                <a:xfrm>
                  <a:off x="11434" y="4717"/>
                  <a:ext cx="2649" cy="3708"/>
                </a:xfrm>
                <a:custGeom>
                  <a:avLst/>
                  <a:gdLst>
                    <a:gd name="T0" fmla="*/ 0 w 20000"/>
                    <a:gd name="T1" fmla="*/ 194 h 20000"/>
                    <a:gd name="T2" fmla="*/ 0 w 20000"/>
                    <a:gd name="T3" fmla="*/ 19806 h 20000"/>
                    <a:gd name="T4" fmla="*/ 19880 w 20000"/>
                    <a:gd name="T5" fmla="*/ 19806 h 20000"/>
                    <a:gd name="T6" fmla="*/ 5988 w 20000"/>
                    <a:gd name="T7" fmla="*/ 0 h 20000"/>
                    <a:gd name="T8" fmla="*/ 0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94"/>
                      </a:moveTo>
                      <a:lnTo>
                        <a:pt x="0" y="19806"/>
                      </a:lnTo>
                      <a:lnTo>
                        <a:pt x="19880" y="19806"/>
                      </a:lnTo>
                      <a:lnTo>
                        <a:pt x="598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8" name="Freeform 51"/>
                <p:cNvSpPr>
                  <a:spLocks/>
                </p:cNvSpPr>
                <p:nvPr/>
              </p:nvSpPr>
              <p:spPr bwMode="auto">
                <a:xfrm>
                  <a:off x="1887" y="12205"/>
                  <a:ext cx="2871" cy="3708"/>
                </a:xfrm>
                <a:custGeom>
                  <a:avLst/>
                  <a:gdLst>
                    <a:gd name="T0" fmla="*/ 12928 w 20000"/>
                    <a:gd name="T1" fmla="*/ 0 h 20000"/>
                    <a:gd name="T2" fmla="*/ 13149 w 20000"/>
                    <a:gd name="T3" fmla="*/ 0 h 20000"/>
                    <a:gd name="T4" fmla="*/ 0 w 20000"/>
                    <a:gd name="T5" fmla="*/ 19806 h 20000"/>
                    <a:gd name="T6" fmla="*/ 19890 w 20000"/>
                    <a:gd name="T7" fmla="*/ 19806 h 20000"/>
                    <a:gd name="T8" fmla="*/ 19890 w 20000"/>
                    <a:gd name="T9" fmla="*/ 0 h 20000"/>
                    <a:gd name="T10" fmla="*/ 13702 w 20000"/>
                    <a:gd name="T1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2928" y="0"/>
                      </a:moveTo>
                      <a:lnTo>
                        <a:pt x="13149" y="0"/>
                      </a:lnTo>
                      <a:lnTo>
                        <a:pt x="0" y="19806"/>
                      </a:lnTo>
                      <a:lnTo>
                        <a:pt x="19890" y="19806"/>
                      </a:lnTo>
                      <a:lnTo>
                        <a:pt x="19890" y="0"/>
                      </a:lnTo>
                      <a:lnTo>
                        <a:pt x="13702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9" name="Freeform 52"/>
                <p:cNvSpPr>
                  <a:spLocks/>
                </p:cNvSpPr>
                <p:nvPr/>
              </p:nvSpPr>
              <p:spPr bwMode="auto">
                <a:xfrm>
                  <a:off x="5757" y="4753"/>
                  <a:ext cx="2934" cy="3564"/>
                </a:xfrm>
                <a:custGeom>
                  <a:avLst/>
                  <a:gdLst>
                    <a:gd name="T0" fmla="*/ 12216 w 20000"/>
                    <a:gd name="T1" fmla="*/ 0 h 20000"/>
                    <a:gd name="T2" fmla="*/ 0 w 20000"/>
                    <a:gd name="T3" fmla="*/ 19798 h 20000"/>
                    <a:gd name="T4" fmla="*/ 19892 w 20000"/>
                    <a:gd name="T5" fmla="*/ 19798 h 20000"/>
                    <a:gd name="T6" fmla="*/ 19892 w 20000"/>
                    <a:gd name="T7" fmla="*/ 0 h 20000"/>
                    <a:gd name="T8" fmla="*/ 12216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2216" y="0"/>
                      </a:moveTo>
                      <a:lnTo>
                        <a:pt x="0" y="19798"/>
                      </a:lnTo>
                      <a:lnTo>
                        <a:pt x="19892" y="19798"/>
                      </a:lnTo>
                      <a:lnTo>
                        <a:pt x="19892" y="0"/>
                      </a:lnTo>
                      <a:lnTo>
                        <a:pt x="1221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0" name="Line 53"/>
                <p:cNvSpPr>
                  <a:spLocks noChangeShapeType="1"/>
                </p:cNvSpPr>
                <p:nvPr/>
              </p:nvSpPr>
              <p:spPr bwMode="auto">
                <a:xfrm>
                  <a:off x="9912" y="109"/>
                  <a:ext cx="9975" cy="19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1" name="Freeform 54"/>
                <p:cNvSpPr>
                  <a:spLocks/>
                </p:cNvSpPr>
                <p:nvPr/>
              </p:nvSpPr>
              <p:spPr bwMode="auto">
                <a:xfrm>
                  <a:off x="7581" y="145"/>
                  <a:ext cx="4615" cy="4608"/>
                </a:xfrm>
                <a:custGeom>
                  <a:avLst/>
                  <a:gdLst>
                    <a:gd name="T0" fmla="*/ 10034 w 20000"/>
                    <a:gd name="T1" fmla="*/ 0 h 20000"/>
                    <a:gd name="T2" fmla="*/ 10103 w 20000"/>
                    <a:gd name="T3" fmla="*/ 156 h 20000"/>
                    <a:gd name="T4" fmla="*/ 0 w 20000"/>
                    <a:gd name="T5" fmla="*/ 19844 h 20000"/>
                    <a:gd name="T6" fmla="*/ 19931 w 20000"/>
                    <a:gd name="T7" fmla="*/ 19844 h 20000"/>
                    <a:gd name="T8" fmla="*/ 10103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0034" y="0"/>
                      </a:moveTo>
                      <a:lnTo>
                        <a:pt x="10103" y="156"/>
                      </a:lnTo>
                      <a:lnTo>
                        <a:pt x="0" y="19844"/>
                      </a:lnTo>
                      <a:lnTo>
                        <a:pt x="19931" y="19844"/>
                      </a:lnTo>
                      <a:lnTo>
                        <a:pt x="10103" y="0"/>
                      </a:lnTo>
                    </a:path>
                  </a:pathLst>
                </a:custGeom>
                <a:solidFill>
                  <a:srgbClr val="737373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0" y="73"/>
                  <a:ext cx="9912" cy="1958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3" name="Freeform 56"/>
                <p:cNvSpPr>
                  <a:spLocks/>
                </p:cNvSpPr>
                <p:nvPr/>
              </p:nvSpPr>
              <p:spPr bwMode="auto">
                <a:xfrm>
                  <a:off x="0" y="16057"/>
                  <a:ext cx="3203" cy="3816"/>
                </a:xfrm>
                <a:custGeom>
                  <a:avLst/>
                  <a:gdLst>
                    <a:gd name="T0" fmla="*/ 11881 w 20000"/>
                    <a:gd name="T1" fmla="*/ 0 h 20000"/>
                    <a:gd name="T2" fmla="*/ 19901 w 20000"/>
                    <a:gd name="T3" fmla="*/ 0 h 20000"/>
                    <a:gd name="T4" fmla="*/ 19901 w 20000"/>
                    <a:gd name="T5" fmla="*/ 19811 h 20000"/>
                    <a:gd name="T6" fmla="*/ 0 w 20000"/>
                    <a:gd name="T7" fmla="*/ 19811 h 20000"/>
                    <a:gd name="T8" fmla="*/ 11782 w 20000"/>
                    <a:gd name="T9" fmla="*/ 18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1881" y="0"/>
                      </a:moveTo>
                      <a:lnTo>
                        <a:pt x="19901" y="0"/>
                      </a:lnTo>
                      <a:lnTo>
                        <a:pt x="19901" y="19811"/>
                      </a:lnTo>
                      <a:lnTo>
                        <a:pt x="0" y="19811"/>
                      </a:lnTo>
                      <a:lnTo>
                        <a:pt x="11782" y="189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1" y="1104"/>
                <a:ext cx="1620" cy="107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ArchUp">
                  <a:avLst>
                    <a:gd name="adj" fmla="val 11588077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900" b="1" kern="10" spc="0" smtClean="0"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УПРАВЛЯЮЩАЯ КОМПАНИЯ</a:t>
                </a:r>
                <a:endParaRPr lang="ru-RU" sz="900" b="1" kern="10" spc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04" name="Рисунок 103" descr="C:\Users\VornakovaAN\Desktop\151fa77e18a3e626-4899-1-w150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70" y="2267425"/>
            <a:ext cx="1043582" cy="92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Picture 58" descr="C:\Users\sitnikovais\AppData\Local\Microsoft\Windows\Temporary Internet Files\Content.Outlook\P80O3S48\логотип НВДС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68451"/>
            <a:ext cx="1080120" cy="9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vk86.ru/sites/all/themes/la/images/logo_blu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09" y="2283718"/>
            <a:ext cx="1048218" cy="9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vkmegion.ru/images/logo_25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9" y="3795887"/>
            <a:ext cx="102577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81005" y="3977754"/>
            <a:ext cx="113464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68" y="3960710"/>
            <a:ext cx="1097036" cy="8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 rot="10800000" flipV="1">
            <a:off x="1751020" y="3730805"/>
            <a:ext cx="40822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Участники мероприятия по переобучению и повышению квалификацию работников предприятий  2020 года:</a:t>
            </a:r>
          </a:p>
          <a:p>
            <a:pPr algn="ctr"/>
            <a:endParaRPr lang="ru-RU" sz="1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АО  «Сургутмебель</a:t>
            </a:r>
            <a:r>
              <a:rPr lang="ru-RU" sz="1200" b="1" i="1" dirty="0">
                <a:solidFill>
                  <a:srgbClr val="C00000"/>
                </a:solidFill>
              </a:rPr>
              <a:t>» –   </a:t>
            </a:r>
            <a:r>
              <a:rPr lang="ru-RU" sz="1200" b="1" i="1" dirty="0" smtClean="0">
                <a:solidFill>
                  <a:srgbClr val="C00000"/>
                </a:solidFill>
              </a:rPr>
              <a:t>24 чел.</a:t>
            </a:r>
          </a:p>
          <a:p>
            <a:pPr algn="ctr"/>
            <a:endParaRPr lang="ru-RU" sz="1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АО «ГК «Северавтодор» – 10 чел</a:t>
            </a:r>
            <a:r>
              <a:rPr lang="ru-RU" sz="1000" b="1" i="1" dirty="0" smtClean="0">
                <a:solidFill>
                  <a:srgbClr val="C00000"/>
                </a:solidFill>
              </a:rPr>
              <a:t>.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850484" y="4316351"/>
            <a:ext cx="330521" cy="121158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7304497" y="4336316"/>
            <a:ext cx="330521" cy="121158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87118" y="1901628"/>
            <a:ext cx="1379551" cy="30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7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</a:p>
          <a:p>
            <a:r>
              <a:rPr lang="ru-RU" sz="7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«Нижневартовскремсервис»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15019" y="1893934"/>
            <a:ext cx="1379551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«Талспецстрой»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85036"/>
            <a:ext cx="641302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национальном  проекте «Производительность труда и поддержка занятости», подтвержденное заключением соглашения о взаимодействии при реализации мероприятий национального проекта «Производительность труда и поддержка занятости» с Департаментом промышленности Ханты-Мансийского автономного округа – Югры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работнику, направляемому на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профобучение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7067" y="334018"/>
            <a:ext cx="5175291" cy="502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бюджетных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148064" y="1113675"/>
            <a:ext cx="648308" cy="449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99351" y="345394"/>
            <a:ext cx="864095" cy="8728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5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915566"/>
            <a:ext cx="6413025" cy="39857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неисполненной обязанности по уплате налогов, сборов, страховых взносов, пеней, штрафов,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: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юридических лиц – свыше 1% балансовой стоимости его активов, для физических лиц – свыше 5% балансовой стоимости его активов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находиться в процессе реорганизации, ликвидации, в отношении их не введена процедура банкротства, деятельность получателя субсидии не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 не должны прекратить деятельность в качестве индивидуального предпринимателя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являться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просроченной задолженности по возврату в бюджет автономного округа субсидий, бюджетных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и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 просроченной задолженности перед бюджетом автономного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являться получателем средств из бюджета автономного округа на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переобучение и повышение квалификации работников в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 финансовом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7068" y="163916"/>
            <a:ext cx="5175291" cy="297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работодателям-участникам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20072" y="465602"/>
            <a:ext cx="648308" cy="449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4484"/>
            <a:ext cx="1012426" cy="7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54714"/>
              </p:ext>
            </p:extLst>
          </p:nvPr>
        </p:nvGraphicFramePr>
        <p:xfrm>
          <a:off x="2929238" y="1214223"/>
          <a:ext cx="5819226" cy="373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742"/>
                <a:gridCol w="1939742"/>
                <a:gridCol w="1939742"/>
              </a:tblGrid>
              <a:tr h="1745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616">
                <a:tc gridSpan="3">
                  <a:txBody>
                    <a:bodyPr/>
                    <a:lstStyle/>
                    <a:p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5587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122821" y="3901573"/>
            <a:ext cx="153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10,0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6" name="Picture 2" descr="S:\!PROJECTS\!PROJECTS\Департамент труда и занятости\Презентация\скрин\детали\7Frame.png"/>
          <p:cNvPicPr>
            <a:picLocks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058" r="10930"/>
          <a:stretch/>
        </p:blipFill>
        <p:spPr bwMode="auto">
          <a:xfrm>
            <a:off x="-25079" y="0"/>
            <a:ext cx="2425279" cy="5166000"/>
          </a:xfrm>
          <a:prstGeom prst="rect">
            <a:avLst/>
          </a:prstGeom>
          <a:noFill/>
        </p:spPr>
      </p:pic>
      <p:pic>
        <p:nvPicPr>
          <p:cNvPr id="30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8" y="1526589"/>
            <a:ext cx="874068" cy="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406" y="1484731"/>
            <a:ext cx="172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itchFamily="18" charset="0"/>
              </a:rPr>
              <a:t>ис</a:t>
            </a:r>
            <a:endParaRPr lang="ru-RU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  <a:t>35 280,9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6856" y="2102657"/>
            <a:ext cx="1807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млн. 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7749" y="3663934"/>
            <a:ext cx="1608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региональный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бюджет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262" y="3067095"/>
            <a:ext cx="1052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endParaRPr lang="ru-RU" sz="3200" b="0" dirty="0" smtClean="0">
              <a:solidFill>
                <a:schemeClr val="bg1"/>
              </a:solidFill>
            </a:endParaRPr>
          </a:p>
          <a:p>
            <a:r>
              <a:rPr lang="ru-RU" sz="3200" b="0" dirty="0" smtClean="0">
                <a:solidFill>
                  <a:schemeClr val="bg1"/>
                </a:solidFill>
              </a:rPr>
              <a:t>39%</a:t>
            </a: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96" y="3643159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endParaRPr lang="ru-RU" sz="2800" b="0" dirty="0" smtClean="0">
              <a:solidFill>
                <a:schemeClr val="bg1"/>
              </a:solidFill>
            </a:endParaRPr>
          </a:p>
          <a:p>
            <a:r>
              <a:rPr lang="ru-RU" sz="2800" b="0" dirty="0" smtClean="0">
                <a:solidFill>
                  <a:schemeClr val="bg1"/>
                </a:solidFill>
              </a:rPr>
              <a:t> 61%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5702" y="170483"/>
            <a:ext cx="129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80745" y="415867"/>
            <a:ext cx="103972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dirty="0" smtClean="0"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7747" y="3100109"/>
            <a:ext cx="174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федеральный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бюджет</a:t>
            </a:r>
          </a:p>
        </p:txBody>
      </p:sp>
      <p:pic>
        <p:nvPicPr>
          <p:cNvPr id="72" name="Picture 2" descr="C:\Users\panfilovanv\Downloads\coins (3)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16" y="2143573"/>
            <a:ext cx="432761" cy="4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154954" y="2143573"/>
            <a:ext cx="1110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51,9 </a:t>
            </a:r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pic>
        <p:nvPicPr>
          <p:cNvPr id="77" name="Picture 3" descr="C:\Users\panfilovanv\Downloads\calendar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73" y="2124229"/>
            <a:ext cx="432839" cy="4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053538" y="1898197"/>
            <a:ext cx="1124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2</a:t>
            </a:r>
          </a:p>
          <a:p>
            <a:r>
              <a:rPr lang="ru-RU" sz="1200" b="0" i="1" dirty="0" smtClean="0">
                <a:solidFill>
                  <a:schemeClr val="tx1"/>
                </a:solidFill>
              </a:rPr>
              <a:t>       месяца </a:t>
            </a:r>
            <a:endParaRPr lang="ru-RU" sz="1200" b="0" i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28809" y="2431797"/>
            <a:ext cx="190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200">
                <a:cs typeface="Times New Roman" pitchFamily="18" charset="0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работников, находящихся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в режиме неполной занятости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40061" y="1898197"/>
            <a:ext cx="199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МРОТ + РК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64774" y="3535249"/>
            <a:ext cx="1732151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92280" y="3871227"/>
            <a:ext cx="878910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924700" y="2973272"/>
            <a:ext cx="571555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гарантии участникам 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обучении в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 местности</a:t>
            </a:r>
          </a:p>
        </p:txBody>
      </p:sp>
      <p:pic>
        <p:nvPicPr>
          <p:cNvPr id="42" name="Picture 2" descr="C:\Users\panfilovanv\Downloads\sleeping-bed-silhouett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56" y="4035387"/>
            <a:ext cx="488512" cy="4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panfilovanv\Downloads\trai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97" y="3947930"/>
            <a:ext cx="625178" cy="6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6122127" y="3947930"/>
            <a:ext cx="432647" cy="432647"/>
            <a:chOff x="2666480" y="4040649"/>
            <a:chExt cx="374570" cy="374570"/>
          </a:xfrm>
        </p:grpSpPr>
        <p:pic>
          <p:nvPicPr>
            <p:cNvPr id="45" name="Picture 5" descr="C:\Users\panfilovanv\Downloads\money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480" y="4040649"/>
              <a:ext cx="374570" cy="3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Овал 49"/>
            <p:cNvSpPr/>
            <p:nvPr/>
          </p:nvSpPr>
          <p:spPr>
            <a:xfrm>
              <a:off x="2898914" y="4175684"/>
              <a:ext cx="88910" cy="842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852448" y="4323076"/>
            <a:ext cx="159072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>
              <a:lnSpc>
                <a:spcPts val="1000"/>
              </a:lnSpc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по тарифам ж/д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транспорта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3158" y="3818236"/>
            <a:ext cx="85960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r>
              <a:rPr lang="ru-RU" sz="1200" i="1" dirty="0" smtClean="0"/>
              <a:t>не </a:t>
            </a:r>
            <a:r>
              <a:rPr lang="ru-RU" sz="1200" i="1" dirty="0"/>
              <a:t>выше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82017" y="3842047"/>
            <a:ext cx="107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3466" y="3258797"/>
            <a:ext cx="119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1100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64893" y="4391943"/>
            <a:ext cx="178250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ыс. руб.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</a:p>
          <a:p>
            <a:pPr algn="ctr">
              <a:lnSpc>
                <a:spcPts val="10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всего обучения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2624" y="4380577"/>
            <a:ext cx="142582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</a:p>
          <a:p>
            <a:pPr algn="ctr">
              <a:lnSpc>
                <a:spcPts val="10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всего обучения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62114" y="250371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solidFill>
                        <a:srgbClr val="C33469"/>
                      </a:solidFill>
                      <a:prstDash val="sysDot"/>
                    </a:lnL>
                    <a:lnR w="12700" cmpd="sng">
                      <a:solidFill>
                        <a:srgbClr val="C33469"/>
                      </a:solidFill>
                      <a:prstDash val="sysDot"/>
                    </a:lnR>
                    <a:lnT w="12700" cmpd="sng">
                      <a:solidFill>
                        <a:srgbClr val="C33469"/>
                      </a:solidFill>
                      <a:prstDash val="sysDot"/>
                    </a:lnT>
                    <a:lnB w="12700" cmpd="sng">
                      <a:solidFill>
                        <a:srgbClr val="C33469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9" y="2"/>
            <a:ext cx="2425279" cy="13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 rot="10800000" flipV="1">
            <a:off x="-32340" y="3324593"/>
            <a:ext cx="2393378" cy="257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1200" dirty="0" smtClean="0"/>
              <a:t>Источники финансирования 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43147" y="1247995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47987" y="1247995"/>
            <a:ext cx="1865515" cy="349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3366"/>
              </a:solidFill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типендия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64774" y="1235380"/>
            <a:ext cx="1672519" cy="361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редний срок обучения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962171" y="170482"/>
            <a:ext cx="4737859" cy="961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Мера поддержки работодателей -компенсация расходов на обучение работников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71583" y="3471105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найм жилья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879663" y="3477041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суточные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945042" y="3477041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6966488" y="3895759"/>
            <a:ext cx="118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1,1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6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82" y="518441"/>
            <a:ext cx="1012426" cy="7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6857</TotalTime>
  <Words>850</Words>
  <Application>Microsoft Office PowerPoint</Application>
  <PresentationFormat>Экран (16:9)</PresentationFormat>
  <Paragraphs>203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Wingdings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Ситникова Инна Сергеевна</cp:lastModifiedBy>
  <cp:revision>733</cp:revision>
  <cp:lastPrinted>2019-08-15T02:34:12Z</cp:lastPrinted>
  <dcterms:created xsi:type="dcterms:W3CDTF">2018-05-24T04:25:04Z</dcterms:created>
  <dcterms:modified xsi:type="dcterms:W3CDTF">2020-09-24T11:37:43Z</dcterms:modified>
</cp:coreProperties>
</file>